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56" r:id="rId2"/>
    <p:sldId id="271" r:id="rId3"/>
    <p:sldId id="257" r:id="rId4"/>
    <p:sldId id="265" r:id="rId5"/>
    <p:sldId id="258" r:id="rId6"/>
    <p:sldId id="268" r:id="rId7"/>
    <p:sldId id="263" r:id="rId8"/>
    <p:sldId id="259" r:id="rId9"/>
    <p:sldId id="272" r:id="rId10"/>
    <p:sldId id="270" r:id="rId11"/>
    <p:sldId id="264" r:id="rId12"/>
    <p:sldId id="260" r:id="rId13"/>
    <p:sldId id="27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8" autoAdjust="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89883-65DE-4B0A-BCC5-E776DD3564A7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4AAA6-723C-4C06-AB00-8B61A88DF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8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Инструкция по работе на платформе сбора заявок на социально значимые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Адрес Платформы: </a:t>
            </a:r>
            <a:r>
              <a:rPr lang="en-US" dirty="0"/>
              <a:t>www</a:t>
            </a:r>
            <a:r>
              <a:rPr lang="ru-RU" dirty="0"/>
              <a:t>.</a:t>
            </a:r>
            <a:r>
              <a:rPr lang="en-US" dirty="0"/>
              <a:t>subsidy.cit112.ru/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440" y="75480"/>
            <a:ext cx="3484352" cy="8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8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 представителей ОИВ или ОМСУ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Регистрация представителей органов власти и органов самоуправления происходит через Запрос доступа у координатора – представителя Министерства социальной политики Нижегородской области. Запрос производится через форму с указанием должности автоматически отправляется в </a:t>
            </a:r>
            <a:r>
              <a:rPr lang="ru-RU" dirty="0" err="1"/>
              <a:t>Минсоцпол</a:t>
            </a:r>
            <a:r>
              <a:rPr lang="ru-RU" dirty="0"/>
              <a:t>. В случае одобрения на указанную электронную почту приходит письмо с подтверждением доступа и логином/паролем. Вход на Платформу осуществляется через Главную страницу.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529" y="3589386"/>
            <a:ext cx="4874733" cy="2652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300" y="3589386"/>
            <a:ext cx="1897112" cy="2168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379" y="3589386"/>
            <a:ext cx="2967005" cy="2416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5902" y="5968524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hlinkClick r:id="rId5" action="ppaction://hlinksldjump"/>
              </a:rPr>
              <a:t>Возврат к Оглавлению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37899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Работа с заявками в личном кабинете ОИВ/ОМСУ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3198674" cy="421216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ЛК сотрудника ОИВ/ОМСУ  на вкладке Заявки виден список заявок на СЦР (социально значимые работы), которые ему прислали Заказчики СЗР (Работодатели)  с группировкой по Работодателям и по видам работ и с отображением статусов. Список заявок можно раскрыть, просмотреть, подтвердить, отклонить (и написать сообщение отправителю заявки). Одобренные заявки можно нажатием кнопки отправить в </a:t>
            </a:r>
            <a:r>
              <a:rPr lang="ru-RU" dirty="0" err="1"/>
              <a:t>МинСоцПол</a:t>
            </a:r>
            <a:r>
              <a:rPr lang="ru-RU" dirty="0"/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215" y="2139031"/>
            <a:ext cx="7478677" cy="3261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902" y="5968524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hlinkClick r:id="rId3" action="ppaction://hlinksldjump"/>
              </a:rPr>
              <a:t>Возврат к Оглавлению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24785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Вид вкладки «Мои заявки» в ЛК координатора  с отображением статусов рассмотрения заявки. </a:t>
            </a:r>
            <a:br>
              <a:rPr lang="ru-RU" sz="3200" dirty="0"/>
            </a:br>
            <a:r>
              <a:rPr lang="ru-RU" sz="3200" dirty="0"/>
              <a:t>Каждую заявку можно открыть для просмотра.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381" y="1846264"/>
            <a:ext cx="7233449" cy="4148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5902" y="5968524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hlinkClick r:id="rId3" action="ppaction://hlinksldjump"/>
              </a:rPr>
              <a:t>Возврат к Оглавлению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73981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Фильтрация и Поиск заявок в Личном Кабинете Пользователя.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каждом ЛК организована возможности Поиска и группировки Заявок по заданным параметрам:</a:t>
            </a:r>
          </a:p>
          <a:p>
            <a:r>
              <a:rPr lang="ru-RU" dirty="0"/>
              <a:t>- ИНН организации; статусу заявки; району;</a:t>
            </a:r>
          </a:p>
          <a:p>
            <a:r>
              <a:rPr lang="ru-RU" dirty="0"/>
              <a:t>- периоду , виду работ; статусу Координатора.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82" y="3657351"/>
            <a:ext cx="9720995" cy="1446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902" y="5968524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hlinkClick r:id="rId3" action="ppaction://hlinksldjump"/>
              </a:rPr>
              <a:t>Возврат к Оглавлению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41450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Выгрузка данных по заявкам на СЗР в формате </a:t>
            </a:r>
            <a:r>
              <a:rPr lang="en-US" sz="3200" dirty="0"/>
              <a:t>EXCEL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левом верхнем углу ЛК имеется кнопка для выгрузки данных в формате </a:t>
            </a:r>
            <a:r>
              <a:rPr lang="en-US" dirty="0"/>
              <a:t>EXCEL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При выгрузке под заголовком файла отображаются дата и время, по состоянию на которые сделана выгрузка 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510" y="1625904"/>
            <a:ext cx="2046186" cy="732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059" y="2886304"/>
            <a:ext cx="7791450" cy="923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3857414"/>
            <a:ext cx="10912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Данные отображаются  для Заказчика СЗР – по его организации, по ОИВ/ОМСУ – по соответствующему органу, для </a:t>
            </a:r>
            <a:r>
              <a:rPr lang="ru-RU" dirty="0" err="1"/>
              <a:t>Минсоцпола</a:t>
            </a:r>
            <a:r>
              <a:rPr lang="ru-RU" dirty="0"/>
              <a:t> – сводные по всем ведомствам. В Сводку включаются только согласованные работы.</a:t>
            </a:r>
          </a:p>
          <a:p>
            <a:r>
              <a:rPr lang="ru-RU" dirty="0"/>
              <a:t>В сводках работ ОИВ, ОМСУ и </a:t>
            </a:r>
            <a:r>
              <a:rPr lang="ru-RU" dirty="0" err="1"/>
              <a:t>Минсоцпола</a:t>
            </a:r>
            <a:r>
              <a:rPr lang="ru-RU" dirty="0"/>
              <a:t> группировка осуществляется по двум направлениям: 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 утвержденным видам СЦР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 субъектам СЗР.</a:t>
            </a:r>
          </a:p>
          <a:p>
            <a:r>
              <a:rPr lang="ru-RU" dirty="0"/>
              <a:t>Направления отображены на разных страницах файла – сводки СЗР.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5902" y="5968524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hlinkClick r:id="rId4" action="ppaction://hlinksldjump"/>
              </a:rPr>
              <a:t>Возврат к Оглавлению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22121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Оглавление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4911" y="1954904"/>
            <a:ext cx="15515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hlinkClick r:id="rId2" action="ppaction://hlinksldjump"/>
              </a:rPr>
              <a:t>Регистрация</a:t>
            </a: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>
                <a:hlinkClick r:id="rId3" action="ppaction://hlinksldjump"/>
              </a:rPr>
              <a:t>Заказчика СЗР</a:t>
            </a: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>
                <a:hlinkClick r:id="rId4" action="ppaction://hlinksldjump"/>
              </a:rPr>
              <a:t>ОИВ и ОМСУ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254911" y="2911112"/>
            <a:ext cx="2293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hlinkClick r:id="rId5" action="ppaction://hlinksldjump"/>
              </a:rPr>
              <a:t>Восстановление пароля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4911" y="3306973"/>
            <a:ext cx="6096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hlinkClick r:id="rId4" action="ppaction://hlinksldjump"/>
              </a:rPr>
              <a:t>Создание заявки на работы в личном кабинете работодателя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hlinkClick r:id="rId6" action="ppaction://hlinksldjump"/>
              </a:rPr>
              <a:t>Работа в личном кабинете Заказчика СЗР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hlinkClick r:id="rId6" action="ppaction://hlinksldjump"/>
              </a:rPr>
              <a:t>Работа в личном кабинете ОИВ/ОМСУ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hlinkClick r:id="rId7" action="ppaction://hlinksldjump"/>
              </a:rPr>
              <a:t>Работа в личном кабинете </a:t>
            </a:r>
            <a:r>
              <a:rPr lang="ru-RU" sz="1400" dirty="0" err="1">
                <a:hlinkClick r:id="rId7" action="ppaction://hlinksldjump"/>
              </a:rPr>
              <a:t>Минсоцпола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hlinkClick r:id="rId8" action="ppaction://hlinksldjump"/>
              </a:rPr>
              <a:t>Фильтрация и Поиск заявок в ЛК пользователя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hlinkClick r:id="rId9" action="ppaction://hlinksldjump"/>
              </a:rPr>
              <a:t>Выгрузка сводного файла СЗР в </a:t>
            </a:r>
            <a:r>
              <a:rPr lang="en-US" sz="1400" dirty="0">
                <a:hlinkClick r:id="rId9" action="ppaction://hlinksldjump"/>
              </a:rPr>
              <a:t>EXCEL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5358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533569"/>
          </a:xfrm>
        </p:spPr>
        <p:txBody>
          <a:bodyPr>
            <a:normAutofit/>
          </a:bodyPr>
          <a:lstStyle/>
          <a:p>
            <a:r>
              <a:rPr lang="ru-RU" sz="2800" dirty="0"/>
              <a:t>Регистрация на Платформе.</a:t>
            </a:r>
            <a:br>
              <a:rPr lang="ru-RU" sz="2800" dirty="0"/>
            </a:br>
            <a:r>
              <a:rPr lang="ru-RU" sz="2800" dirty="0"/>
              <a:t>Вход в личный кабинет (ЛК) зарегистрированных пользователей.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5902" y="2186188"/>
            <a:ext cx="39739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эту страницу  можно зайти по ссылке и зарегистрироваться как Заказчику СЗР, так и Представителю органа власти. </a:t>
            </a:r>
          </a:p>
          <a:p>
            <a:r>
              <a:rPr lang="ru-RU" dirty="0"/>
              <a:t>При последующих входах отсюда можно войти в Личный кабинет и, при необходимости, восстановить пароль. Регистрации возможна только при указании электронной почты, на которую приходит логин/пароль, используемый в дальнейшем для входа.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912" y="2141542"/>
            <a:ext cx="7298880" cy="350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032" y="1905119"/>
            <a:ext cx="3855893" cy="47397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5902" y="5968524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hlinkClick r:id="rId4" action="ppaction://hlinksldjump"/>
              </a:rPr>
              <a:t>Возврат к Оглавлению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35947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67752"/>
            <a:ext cx="6450833" cy="132846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Заполнение регистрационной формы Заказчиком СЗР.</a:t>
            </a:r>
            <a:br>
              <a:rPr lang="ru-RU" sz="3200" dirty="0"/>
            </a:br>
            <a:r>
              <a:rPr lang="ru-RU" sz="3200" dirty="0"/>
              <a:t>Все поля являются обязательными.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1" y="1811228"/>
            <a:ext cx="7580894" cy="44515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ФИО ответственного лица и его электронный адрес.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Наименование организации – полностью.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ИНН.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Вносится ФИО руководителя организации.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Организационная форма – выбирается из выпадающего списка.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Подведомственность – выбирается из выпадающего списка.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Юридический адрес.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Фактический адрес заполняется в том случае, если он не совпадает с юридическим. В случае совпадения отмечается поле «Фактический адрес совпадает с юридическим».</a:t>
            </a:r>
            <a:r>
              <a:rPr lang="ru-RU" sz="2100" dirty="0"/>
              <a:t> 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33" y="35404"/>
            <a:ext cx="3313832" cy="6822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902" y="5968524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hlinkClick r:id="rId3" action="ppaction://hlinksldjump"/>
              </a:rPr>
              <a:t>Возврат к Оглавлению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20540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003588" cy="1450757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200" dirty="0"/>
              <a:t>Экран регистрации с выпадающими списками и обязательными полями.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950" y="0"/>
            <a:ext cx="2863050" cy="5411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8906" y="1895456"/>
            <a:ext cx="8151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случае неполного заполнения регистрационной формы ошибка показывается красной обводкой. Если все поля заполнены и ошибки не подсвечиваются, то нажимается синяя кнопка Зарегистрироваться и осуществляется вход в личный кабинет (ЛК). </a:t>
            </a:r>
          </a:p>
          <a:p>
            <a:r>
              <a:rPr lang="ru-RU" dirty="0"/>
              <a:t>После этого необходимо проверить указанную при регистрации электронную почту  - на нее должно прийти письмо с указанием логина/ пароля для последующих посещений ЛК платформы. Логин/пароль необходимо сохранить.</a:t>
            </a:r>
          </a:p>
          <a:p>
            <a:r>
              <a:rPr lang="ru-RU" dirty="0"/>
              <a:t>Если письмо с уведомлением о регистрации и  данными для входа не пришло – проверьте в ЛК (Профиль пользователя) правильность написания электронной почты, которую вы указали при регистрации.</a:t>
            </a:r>
          </a:p>
          <a:p>
            <a:r>
              <a:rPr lang="ru-RU" dirty="0"/>
              <a:t>Если почта при регистрации была указана неверно – необходимо перерегистрироваться заново.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902" y="5968524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hlinkClick r:id="rId3" action="ppaction://hlinksldjump"/>
              </a:rPr>
              <a:t>Возврат к Оглавлению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25271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Экран Восстановления пароля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4026811" cy="4023360"/>
          </a:xfrm>
        </p:spPr>
        <p:txBody>
          <a:bodyPr/>
          <a:lstStyle/>
          <a:p>
            <a:r>
              <a:rPr lang="ru-RU" dirty="0"/>
              <a:t>Если вы забыли пароль для Входа в ЛК, то  можно запросить его восстановление, воспользовавшись ссылкой «Забыли пароль?» на странице входа на Платформу. </a:t>
            </a:r>
          </a:p>
          <a:p>
            <a:r>
              <a:rPr lang="ru-RU" dirty="0"/>
              <a:t>После перехода по ссылке откроется форма Восстановление пароля, в которую надо будет занести или электронную почту, указанную вами при регистрации, или ваш логин.</a:t>
            </a:r>
          </a:p>
          <a:p>
            <a:r>
              <a:rPr lang="ru-RU" dirty="0"/>
              <a:t>Новый пароль будет отправлен вам письмом на электронную почту.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955" y="2198961"/>
            <a:ext cx="5773725" cy="3316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902" y="5968524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hlinkClick r:id="rId3" action="ppaction://hlinksldjump"/>
              </a:rPr>
              <a:t>Возврат к Оглавлению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66749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Создание заявки на работы в личном кабинете работодателя.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5752094" cy="40233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Для создания Заявки представителю работодателю необходимо войти в ЛК, выбрать опцию (кнопку) «Новая заявка» и заполнить открывшуюся форму.</a:t>
            </a:r>
          </a:p>
          <a:p>
            <a:endParaRPr lang="ru-RU" dirty="0"/>
          </a:p>
          <a:p>
            <a:r>
              <a:rPr lang="ru-RU" dirty="0"/>
              <a:t>Наименование работ выбирается из утвержденного перечня в раскрывающемся списке.</a:t>
            </a:r>
          </a:p>
          <a:p>
            <a:r>
              <a:rPr lang="ru-RU" dirty="0"/>
              <a:t>Адрес выполнения работ заполняется в случае, если работы нужно произвести не по фактическому адресу организации. Если по фактическому – отмечается поле «Работы по фактическому адресу»</a:t>
            </a:r>
          </a:p>
          <a:p>
            <a:r>
              <a:rPr lang="ru-RU" dirty="0"/>
              <a:t>В поле Комментарий заносится информация по специфике работ и требованиям к работникам (вредность, ограничения по полу и возрасту и т.п.)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96" y="2582844"/>
            <a:ext cx="4719853" cy="624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374" y="1992701"/>
            <a:ext cx="5044163" cy="4059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902" y="5968524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hlinkClick r:id="rId4" action="ppaction://hlinksldjump"/>
              </a:rPr>
              <a:t>Возврат к Оглавлению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31118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Заполнение заявки в случае, если фактический адрес выполнения работ совпадает с местом нахождения организации.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84" y="1847244"/>
            <a:ext cx="7140515" cy="4412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902" y="5968524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hlinkClick r:id="rId3" action="ppaction://hlinksldjump"/>
              </a:rPr>
              <a:t>Возврат к Оглавлению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10633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ЛК Заказчика СЗР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7698" y="2027208"/>
            <a:ext cx="37352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своем Личном кабинете </a:t>
            </a:r>
          </a:p>
          <a:p>
            <a:r>
              <a:rPr lang="ru-RU" dirty="0"/>
              <a:t>Заказчик видит все отправленные им заявки с группировкой по видам работ и с указанием количества запрашиваемых работников. Каждую заявку можно открыть для просмотра ее содержания или ее редактирования. Здесь же отображаются статусы заявок.</a:t>
            </a:r>
          </a:p>
          <a:p>
            <a:r>
              <a:rPr lang="ru-RU" dirty="0"/>
              <a:t>Редактированию не подлежат заявки со статусом Одобрено.</a:t>
            </a:r>
          </a:p>
          <a:p>
            <a:r>
              <a:rPr lang="ru-RU" dirty="0"/>
              <a:t>В «Моих организациях» виден список всех организаций Заказчика: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4962638"/>
            <a:ext cx="4746254" cy="12377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518" y="1778511"/>
            <a:ext cx="6875482" cy="3803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902" y="5968524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hlinkClick r:id="rId4" action="ppaction://hlinksldjump"/>
              </a:rPr>
              <a:t>Возврат к Оглавлению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9068951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9091</TotalTime>
  <Words>926</Words>
  <Application>Microsoft Office PowerPoint</Application>
  <PresentationFormat>Широкоэкранный</PresentationFormat>
  <Paragraphs>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Ретро</vt:lpstr>
      <vt:lpstr>Инструкция по работе на платформе сбора заявок на социально значимые работы</vt:lpstr>
      <vt:lpstr>Оглавление</vt:lpstr>
      <vt:lpstr>Регистрация на Платформе. Вход в личный кабинет (ЛК) зарегистрированных пользователей. </vt:lpstr>
      <vt:lpstr>Заполнение регистрационной формы Заказчиком СЗР. Все поля являются обязательными. </vt:lpstr>
      <vt:lpstr> Экран регистрации с выпадающими списками и обязательными полями.</vt:lpstr>
      <vt:lpstr>Экран Восстановления пароля</vt:lpstr>
      <vt:lpstr>Создание заявки на работы в личном кабинете работодателя.</vt:lpstr>
      <vt:lpstr>Заполнение заявки в случае, если фактический адрес выполнения работ совпадает с местом нахождения организации.</vt:lpstr>
      <vt:lpstr>Работа в ЛК Заказчика СЗР</vt:lpstr>
      <vt:lpstr>Регистрация представителей ОИВ или ОМСУ</vt:lpstr>
      <vt:lpstr>Работа с заявками в личном кабинете ОИВ/ОМСУ</vt:lpstr>
      <vt:lpstr>Вид вкладки «Мои заявки» в ЛК координатора  с отображением статусов рассмотрения заявки.  Каждую заявку можно открыть для просмотра.</vt:lpstr>
      <vt:lpstr>Фильтрация и Поиск заявок в Личном Кабинете Пользователя.</vt:lpstr>
      <vt:lpstr>Выгрузка данных по заявкам на СЗР в формате EXCEL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Портал технической поддержки</dc:title>
  <dc:creator>User</dc:creator>
  <cp:lastModifiedBy>Mikhail U. Murunov</cp:lastModifiedBy>
  <cp:revision>71</cp:revision>
  <dcterms:created xsi:type="dcterms:W3CDTF">2019-11-21T13:49:32Z</dcterms:created>
  <dcterms:modified xsi:type="dcterms:W3CDTF">2020-05-07T06:55:08Z</dcterms:modified>
</cp:coreProperties>
</file>