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310" r:id="rId9"/>
    <p:sldId id="264" r:id="rId10"/>
    <p:sldId id="265" r:id="rId11"/>
    <p:sldId id="266" r:id="rId12"/>
    <p:sldId id="328" r:id="rId13"/>
    <p:sldId id="325" r:id="rId14"/>
    <p:sldId id="326" r:id="rId15"/>
    <p:sldId id="313" r:id="rId16"/>
    <p:sldId id="327" r:id="rId17"/>
    <p:sldId id="329" r:id="rId18"/>
    <p:sldId id="330" r:id="rId19"/>
    <p:sldId id="276" r:id="rId20"/>
    <p:sldId id="281" r:id="rId21"/>
    <p:sldId id="321" r:id="rId22"/>
    <p:sldId id="322" r:id="rId23"/>
    <p:sldId id="282" r:id="rId24"/>
    <p:sldId id="283" r:id="rId25"/>
    <p:sldId id="284" r:id="rId26"/>
    <p:sldId id="285" r:id="rId27"/>
    <p:sldId id="306" r:id="rId28"/>
    <p:sldId id="305" r:id="rId29"/>
    <p:sldId id="318" r:id="rId30"/>
    <p:sldId id="303" r:id="rId31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 autoAdjust="0"/>
    <p:restoredTop sz="94713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19963910761198"/>
          <c:y val="7.848920497841011E-2"/>
          <c:w val="0.58005648750427963"/>
          <c:h val="0.513656591313182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районный бюджет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278565.59999999998</c:v>
                </c:pt>
                <c:pt idx="1">
                  <c:v>300020.40000000002</c:v>
                </c:pt>
                <c:pt idx="2">
                  <c:v>312221.40000000002</c:v>
                </c:pt>
                <c:pt idx="3">
                  <c:v>330624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1-4FB8-947E-58D62F6E1D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70954.600000000006</c:v>
                </c:pt>
                <c:pt idx="1">
                  <c:v>76053.100000000006</c:v>
                </c:pt>
                <c:pt idx="2">
                  <c:v>83778.899999999994</c:v>
                </c:pt>
                <c:pt idx="3">
                  <c:v>88679.4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1-4FB8-947E-58D62F6E1D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181-4FB8-947E-58D62F6E1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559104"/>
        <c:axId val="143073280"/>
        <c:axId val="0"/>
      </c:bar3DChart>
      <c:catAx>
        <c:axId val="14255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73280"/>
        <c:crosses val="autoZero"/>
        <c:auto val="1"/>
        <c:lblAlgn val="ctr"/>
        <c:lblOffset val="100"/>
        <c:noMultiLvlLbl val="0"/>
      </c:catAx>
      <c:valAx>
        <c:axId val="1430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0848607338786673"/>
          <c:y val="0.56613020933358948"/>
          <c:w val="0.17349894090209128"/>
          <c:h val="0.21639011586966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1651095404291177E-2"/>
          <c:w val="0.93333333333333335"/>
          <c:h val="0.91269841269842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5874-4D8A-BD16-3FEC5A6D26BD}"/>
              </c:ext>
            </c:extLst>
          </c:dPt>
          <c:dPt>
            <c:idx val="1"/>
            <c:bubble3D val="0"/>
            <c:explosion val="2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874-4D8A-BD16-3FEC5A6D26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5874-4D8A-BD16-3FEC5A6D26BD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65.099999999999994</c:v>
                </c:pt>
                <c:pt idx="1">
                  <c:v>33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74-4D8A-BD16-3FEC5A6D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96239873574136E-2"/>
          <c:y val="0.158606040286221"/>
          <c:w val="0.85364110956172989"/>
          <c:h val="0.835791502122258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6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118A-4727-A640-C221C1D3AF23}"/>
              </c:ext>
            </c:extLst>
          </c:dPt>
          <c:dPt>
            <c:idx val="1"/>
            <c:bubble3D val="0"/>
            <c:explosion val="15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18A-4727-A640-C221C1D3AF2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18A-4727-A640-C221C1D3AF23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65.599999999999994</c:v>
                </c:pt>
                <c:pt idx="1">
                  <c:v>32.9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A-4727-A640-C221C1D3AF23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744680851063835"/>
          <c:h val="0.98198198198197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bubble3D val="0"/>
            <c:explosion val="7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A9F-4D3E-BA86-833C808647F7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3-7A9F-4D3E-BA86-833C80864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A9F-4D3E-BA86-833C808647F7}"/>
              </c:ext>
            </c:extLst>
          </c:dPt>
          <c:cat>
            <c:strRef>
              <c:f>Лист1!$A$2:$A$7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62.8</c:v>
                </c:pt>
                <c:pt idx="1">
                  <c:v>35.200000000000003</c:v>
                </c:pt>
                <c:pt idx="2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F-4D3E-BA86-833C808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43926113009459"/>
          <c:y val="0.13590773173023979"/>
          <c:w val="0.80569274934383261"/>
          <c:h val="0.82073425196850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B53B-4BB4-9FBD-7CCD0196A88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53B-4BB4-9FBD-7CCD0196A88D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64.8</c:v>
                </c:pt>
                <c:pt idx="1">
                  <c:v>33.6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B-4BB4-9FBD-7CCD0196A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35861486396811E-2"/>
          <c:y val="0.12114908931838066"/>
          <c:w val="0.56750737463126566"/>
          <c:h val="0.794429840500706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86063688941894"/>
          <c:y val="2.9786997779124011E-2"/>
          <c:w val="0.38128980558846326"/>
          <c:h val="0.939443771451645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год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2020 г млн. руб</c:v>
                </c:pt>
              </c:strCache>
            </c:strRef>
          </c:tx>
          <c:explosion val="73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DFD9-4969-BDE4-2DC03366A11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FD9-4969-BDE4-2DC03366A111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FD9-4969-BDE4-2DC03366A111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D9-4969-BDE4-2DC03366A11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FD9-4969-BDE4-2DC03366A111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FD9-4969-BDE4-2DC03366A111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DFD9-4969-BDE4-2DC03366A111}"/>
              </c:ext>
            </c:extLst>
          </c:dPt>
          <c:dPt>
            <c:idx val="8"/>
            <c:bubble3D val="0"/>
            <c:explosion val="59"/>
            <c:extLst>
              <c:ext xmlns:c16="http://schemas.microsoft.com/office/drawing/2014/chart" uri="{C3380CC4-5D6E-409C-BE32-E72D297353CC}">
                <c16:uniqueId val="{00000012-7135-4B4E-906D-D63EDE0213B0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DFD9-4969-BDE4-2DC03366A11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DFD9-4969-BDE4-2DC03366A11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9-4969-BDE4-2DC03366A11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9-4969-BDE4-2DC03366A11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9-4969-BDE4-2DC03366A1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D9-4969-BDE4-2DC03366A11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D9-4969-BDE4-2DC03366A1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442,1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D9-4969-BDE4-2DC03366A111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D9-4969-BDE4-2DC03366A11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D9-4969-BDE4-2DC03366A111}"/>
                </c:ext>
              </c:extLst>
            </c:dLbl>
            <c:dLbl>
              <c:idx val="10"/>
              <c:layout>
                <c:manualLayout>
                  <c:x val="4.2598242270073854E-2"/>
                  <c:y val="-2.68775913880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D9-4969-BDE4-2DC03366A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  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51.9</c:v>
                </c:pt>
                <c:pt idx="1">
                  <c:v>1.5</c:v>
                </c:pt>
                <c:pt idx="2">
                  <c:v>3.5</c:v>
                </c:pt>
                <c:pt idx="3">
                  <c:v>100</c:v>
                </c:pt>
                <c:pt idx="4">
                  <c:v>52.3</c:v>
                </c:pt>
                <c:pt idx="5">
                  <c:v>2.7</c:v>
                </c:pt>
                <c:pt idx="6">
                  <c:v>441.1</c:v>
                </c:pt>
                <c:pt idx="7">
                  <c:v>97.3</c:v>
                </c:pt>
                <c:pt idx="8">
                  <c:v>35.700000000000003</c:v>
                </c:pt>
                <c:pt idx="9">
                  <c:v>1.3</c:v>
                </c:pt>
                <c:pt idx="10">
                  <c:v>2.1</c:v>
                </c:pt>
                <c:pt idx="11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D9-4969-BDE4-2DC03366A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2021 г млн. руб2</c:v>
                </c:pt>
              </c:strCache>
            </c:strRef>
          </c:tx>
          <c:explosion val="25"/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  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50.6</c:v>
                </c:pt>
                <c:pt idx="1">
                  <c:v>1.5</c:v>
                </c:pt>
                <c:pt idx="2">
                  <c:v>3.6</c:v>
                </c:pt>
                <c:pt idx="3">
                  <c:v>95.7</c:v>
                </c:pt>
                <c:pt idx="4">
                  <c:v>41.3</c:v>
                </c:pt>
                <c:pt idx="5">
                  <c:v>0</c:v>
                </c:pt>
                <c:pt idx="6">
                  <c:v>441</c:v>
                </c:pt>
                <c:pt idx="7">
                  <c:v>102.9</c:v>
                </c:pt>
                <c:pt idx="8">
                  <c:v>36.4</c:v>
                </c:pt>
                <c:pt idx="9">
                  <c:v>1.3</c:v>
                </c:pt>
                <c:pt idx="10">
                  <c:v>2.1</c:v>
                </c:pt>
                <c:pt idx="11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D9-4969-BDE4-2DC03366A1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2022 г млн. руб3</c:v>
                </c:pt>
              </c:strCache>
            </c:strRef>
          </c:tx>
          <c:explosion val="25"/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  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50.6</c:v>
                </c:pt>
                <c:pt idx="1">
                  <c:v>1.6</c:v>
                </c:pt>
                <c:pt idx="2">
                  <c:v>3.7</c:v>
                </c:pt>
                <c:pt idx="3">
                  <c:v>96</c:v>
                </c:pt>
                <c:pt idx="4">
                  <c:v>22</c:v>
                </c:pt>
                <c:pt idx="5">
                  <c:v>0</c:v>
                </c:pt>
                <c:pt idx="6">
                  <c:v>464.6</c:v>
                </c:pt>
                <c:pt idx="7">
                  <c:v>108.8</c:v>
                </c:pt>
                <c:pt idx="8">
                  <c:v>37.700000000000003</c:v>
                </c:pt>
                <c:pt idx="9">
                  <c:v>1.3</c:v>
                </c:pt>
                <c:pt idx="10">
                  <c:v>2.2000000000000002</c:v>
                </c:pt>
                <c:pt idx="11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D9-4969-BDE4-2DC03366A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725263483900036"/>
          <c:y val="0.15450606717638557"/>
          <c:w val="0.54115814409509722"/>
          <c:h val="0.82970481950625741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2021 г млн. руб2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4BE-4FC8-BB3C-919FD8E528C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4BE-4FC8-BB3C-919FD8E528C6}"/>
              </c:ext>
            </c:extLst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4BE-4FC8-BB3C-919FD8E528C6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4BE-4FC8-BB3C-919FD8E528C6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E-4FC8-BB3C-919FD8E528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0-4922-8994-0CF1C030A62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00-4922-8994-0CF1C030A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50.6</c:v>
                </c:pt>
                <c:pt idx="1">
                  <c:v>1.5</c:v>
                </c:pt>
                <c:pt idx="2">
                  <c:v>3.6</c:v>
                </c:pt>
                <c:pt idx="3">
                  <c:v>95.7</c:v>
                </c:pt>
                <c:pt idx="4">
                  <c:v>41.3</c:v>
                </c:pt>
                <c:pt idx="5">
                  <c:v>441</c:v>
                </c:pt>
                <c:pt idx="6">
                  <c:v>102.9</c:v>
                </c:pt>
                <c:pt idx="7">
                  <c:v>36.4</c:v>
                </c:pt>
                <c:pt idx="8">
                  <c:v>1.3</c:v>
                </c:pt>
                <c:pt idx="9">
                  <c:v>2.1</c:v>
                </c:pt>
                <c:pt idx="10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E-4FC8-BB3C-919FD8E528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2022 г млн. руб3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50.6</c:v>
                </c:pt>
                <c:pt idx="1">
                  <c:v>1.6</c:v>
                </c:pt>
                <c:pt idx="2">
                  <c:v>3.7</c:v>
                </c:pt>
                <c:pt idx="3">
                  <c:v>96</c:v>
                </c:pt>
                <c:pt idx="4">
                  <c:v>22</c:v>
                </c:pt>
                <c:pt idx="5">
                  <c:v>464.6</c:v>
                </c:pt>
                <c:pt idx="6">
                  <c:v>108.8</c:v>
                </c:pt>
                <c:pt idx="7">
                  <c:v>37.700000000000003</c:v>
                </c:pt>
                <c:pt idx="8">
                  <c:v>1.3</c:v>
                </c:pt>
                <c:pt idx="9">
                  <c:v>2.2000000000000002</c:v>
                </c:pt>
                <c:pt idx="10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E-4FC8-BB3C-919FD8E5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2022 г млн. руб3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166D-4760-9952-B19DBDBA383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66D-4760-9952-B19DBDBA3831}"/>
              </c:ext>
            </c:extLst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66D-4760-9952-B19DBDBA3831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449,8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D-4760-9952-B19DBDBA38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6D-4760-9952-B19DBDBA38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AD-4414-B963-4A5D3F9ED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50.6</c:v>
                </c:pt>
                <c:pt idx="1">
                  <c:v>1.6</c:v>
                </c:pt>
                <c:pt idx="2">
                  <c:v>3.7</c:v>
                </c:pt>
                <c:pt idx="3">
                  <c:v>96</c:v>
                </c:pt>
                <c:pt idx="4">
                  <c:v>22</c:v>
                </c:pt>
                <c:pt idx="5">
                  <c:v>464.6</c:v>
                </c:pt>
                <c:pt idx="6">
                  <c:v>108.8</c:v>
                </c:pt>
                <c:pt idx="7">
                  <c:v>37.700000000000003</c:v>
                </c:pt>
                <c:pt idx="8">
                  <c:v>1.3</c:v>
                </c:pt>
                <c:pt idx="9">
                  <c:v>2.2000000000000002</c:v>
                </c:pt>
                <c:pt idx="10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D-4760-9952-B19DBDBA3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0.19718</cdr:x>
      <cdr:y>0.59756</cdr:y>
    </cdr:from>
    <cdr:to>
      <cdr:x>0.35391</cdr:x>
      <cdr:y>0.76539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599" y="3733800"/>
          <a:ext cx="1695847" cy="1048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Ожидаемое 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</a:p>
      </cdr:txBody>
    </cdr:sp>
  </cdr:relSizeAnchor>
  <cdr:relSizeAnchor xmlns:cdr="http://schemas.openxmlformats.org/drawingml/2006/chartDrawing">
    <cdr:from>
      <cdr:x>0.30088</cdr:x>
      <cdr:y>0.60563</cdr:y>
    </cdr:from>
    <cdr:to>
      <cdr:x>0.38732</cdr:x>
      <cdr:y>0.69512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5642" y="3784218"/>
          <a:ext cx="935358" cy="559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 2020 год</a:t>
          </a:r>
        </a:p>
      </cdr:txBody>
    </cdr:sp>
  </cdr:relSizeAnchor>
  <cdr:relSizeAnchor xmlns:cdr="http://schemas.openxmlformats.org/drawingml/2006/chartDrawing">
    <cdr:from>
      <cdr:x>0.41593</cdr:x>
      <cdr:y>0.60563</cdr:y>
    </cdr:from>
    <cdr:to>
      <cdr:x>0.63855</cdr:x>
      <cdr:y>0.88816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3276600"/>
          <a:ext cx="1916936" cy="1528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Прогноз 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  <cdr:relSizeAnchor xmlns:cdr="http://schemas.openxmlformats.org/drawingml/2006/chartDrawing">
    <cdr:from>
      <cdr:x>0.51327</cdr:x>
      <cdr:y>0.59155</cdr:y>
    </cdr:from>
    <cdr:to>
      <cdr:x>0.62015</cdr:x>
      <cdr:y>0.71875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97785" y="2884871"/>
          <a:ext cx="936616" cy="62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 2022 год</a:t>
          </a:r>
        </a:p>
      </cdr:txBody>
    </cdr:sp>
  </cdr:relSizeAnchor>
  <cdr:relSizeAnchor xmlns:cdr="http://schemas.openxmlformats.org/drawingml/2006/chartDrawing">
    <cdr:from>
      <cdr:x>0.18478</cdr:x>
      <cdr:y>0.07742</cdr:y>
    </cdr:from>
    <cdr:to>
      <cdr:x>0.31522</cdr:x>
      <cdr:y>0.30968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0.18478</cdr:x>
      <cdr:y>0.11613</cdr:y>
    </cdr:from>
    <cdr:to>
      <cdr:x>0.1913</cdr:x>
      <cdr:y>0.13548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5400" y="457200"/>
          <a:ext cx="45719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0.19953</cdr:x>
      <cdr:y>0.09214</cdr:y>
    </cdr:from>
    <cdr:to>
      <cdr:x>0.29709</cdr:x>
      <cdr:y>0.2019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70078" y="575725"/>
          <a:ext cx="914400" cy="685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349520,2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0.14237</cdr:x>
      <cdr:y>0.42683</cdr:y>
    </cdr:from>
    <cdr:to>
      <cdr:x>0.26953</cdr:x>
      <cdr:y>0.54968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34335" y="2667005"/>
          <a:ext cx="1191862" cy="767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278565,6</a:t>
          </a:r>
        </a:p>
      </cdr:txBody>
    </cdr:sp>
  </cdr:relSizeAnchor>
  <cdr:relSizeAnchor xmlns:cdr="http://schemas.openxmlformats.org/drawingml/2006/chartDrawing">
    <cdr:from>
      <cdr:x>0.30522</cdr:x>
      <cdr:y>0.10433</cdr:y>
    </cdr:from>
    <cdr:to>
      <cdr:x>0.38652</cdr:x>
      <cdr:y>0.1897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60677" y="651926"/>
          <a:ext cx="76200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376073,5</a:t>
          </a:r>
        </a:p>
      </cdr:txBody>
    </cdr:sp>
  </cdr:relSizeAnchor>
  <cdr:relSizeAnchor xmlns:cdr="http://schemas.openxmlformats.org/drawingml/2006/chartDrawing">
    <cdr:from>
      <cdr:x>0.40708</cdr:x>
      <cdr:y>0.07994</cdr:y>
    </cdr:from>
    <cdr:to>
      <cdr:x>0.58696</cdr:x>
      <cdr:y>0.16531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5398" y="499525"/>
          <a:ext cx="168594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396000,3</a:t>
          </a:r>
        </a:p>
      </cdr:txBody>
    </cdr:sp>
  </cdr:relSizeAnchor>
  <cdr:relSizeAnchor xmlns:cdr="http://schemas.openxmlformats.org/drawingml/2006/chartDrawing">
    <cdr:from>
      <cdr:x>0.5166</cdr:x>
      <cdr:y>0.05148</cdr:y>
    </cdr:from>
    <cdr:to>
      <cdr:x>0.64668</cdr:x>
      <cdr:y>0.15312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41878" y="321670"/>
          <a:ext cx="1219200" cy="635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419303,4</a:t>
          </a:r>
        </a:p>
      </cdr:txBody>
    </cdr:sp>
  </cdr:relSizeAnchor>
  <cdr:relSizeAnchor xmlns:cdr="http://schemas.openxmlformats.org/drawingml/2006/chartDrawing">
    <cdr:from>
      <cdr:x>0.26056</cdr:x>
      <cdr:y>0.45122</cdr:y>
    </cdr:from>
    <cdr:to>
      <cdr:x>0.52174</cdr:x>
      <cdr:y>0.54194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819400" y="2819401"/>
          <a:ext cx="2826036" cy="56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300020,4</a:t>
          </a:r>
        </a:p>
      </cdr:txBody>
    </cdr:sp>
  </cdr:relSizeAnchor>
  <cdr:relSizeAnchor xmlns:cdr="http://schemas.openxmlformats.org/drawingml/2006/chartDrawing">
    <cdr:from>
      <cdr:x>0.3662</cdr:x>
      <cdr:y>0.42683</cdr:y>
    </cdr:from>
    <cdr:to>
      <cdr:x>0.59783</cdr:x>
      <cdr:y>0.65806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62400" y="2667001"/>
          <a:ext cx="2506359" cy="144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312221,4</a:t>
          </a:r>
        </a:p>
      </cdr:txBody>
    </cdr:sp>
  </cdr:relSizeAnchor>
  <cdr:relSizeAnchor xmlns:cdr="http://schemas.openxmlformats.org/drawingml/2006/chartDrawing">
    <cdr:from>
      <cdr:x>0.56538</cdr:x>
      <cdr:y>0.40921</cdr:y>
    </cdr:from>
    <cdr:to>
      <cdr:x>0.70432</cdr:x>
      <cdr:y>0.54968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299077" y="2556925"/>
          <a:ext cx="1302193" cy="877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330624,0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0.56818</cdr:x>
      <cdr:y>0.35714</cdr:y>
    </cdr:from>
    <cdr:to>
      <cdr:x>1</cdr:x>
      <cdr:y>0.54762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622058"/>
          <a:ext cx="1447800" cy="33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70,1 %</a:t>
          </a:r>
        </a:p>
      </cdr:txBody>
    </cdr:sp>
  </cdr:relSizeAnchor>
  <cdr:relSizeAnchor xmlns:cdr="http://schemas.openxmlformats.org/drawingml/2006/chartDrawing">
    <cdr:from>
      <cdr:x>0.15686</cdr:x>
      <cdr:y>0.17857</cdr:y>
    </cdr:from>
    <cdr:to>
      <cdr:x>0.48605</cdr:x>
      <cdr:y>0.56232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381000"/>
          <a:ext cx="1279288" cy="81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28,0%</a:t>
          </a:r>
        </a:p>
      </cdr:txBody>
    </cdr:sp>
  </cdr:relSizeAnchor>
  <cdr:relSizeAnchor xmlns:cdr="http://schemas.openxmlformats.org/drawingml/2006/chartDrawing">
    <cdr:from>
      <cdr:x>0.44898</cdr:x>
      <cdr:y>0</cdr:y>
    </cdr:from>
    <cdr:to>
      <cdr:x>0.7551</cdr:x>
      <cdr:y>0.2381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76400" y="0"/>
          <a:ext cx="1143000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1,9 %</a:t>
          </a:r>
        </a:p>
      </cdr:txBody>
    </cdr:sp>
  </cdr:relSizeAnchor>
  <cdr:relSizeAnchor xmlns:cdr="http://schemas.openxmlformats.org/drawingml/2006/chartDrawing">
    <cdr:from>
      <cdr:x>0.53571</cdr:x>
      <cdr:y>0.74468</cdr:y>
    </cdr:from>
    <cdr:to>
      <cdr:x>0.75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0.47491</cdr:y>
    </cdr:from>
    <cdr:to>
      <cdr:x>0.78268</cdr:x>
      <cdr:y>0.73362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7851" y="963166"/>
          <a:ext cx="892051" cy="524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65,6%</a:t>
          </a:r>
        </a:p>
      </cdr:txBody>
    </cdr:sp>
  </cdr:relSizeAnchor>
  <cdr:relSizeAnchor xmlns:cdr="http://schemas.openxmlformats.org/drawingml/2006/chartDrawing">
    <cdr:from>
      <cdr:x>0.15486</cdr:x>
      <cdr:y>0.2401</cdr:y>
    </cdr:from>
    <cdr:to>
      <cdr:x>0.51282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407" y="544264"/>
          <a:ext cx="1263023" cy="966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32,9%</a:t>
          </a:r>
        </a:p>
      </cdr:txBody>
    </cdr:sp>
  </cdr:relSizeAnchor>
  <cdr:relSizeAnchor xmlns:cdr="http://schemas.openxmlformats.org/drawingml/2006/chartDrawing">
    <cdr:from>
      <cdr:x>0.4495</cdr:x>
      <cdr:y>0.08815</cdr:y>
    </cdr:from>
    <cdr:to>
      <cdr:x>0.64768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6012" y="199806"/>
          <a:ext cx="699257" cy="55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1,5%</a:t>
          </a:r>
        </a:p>
      </cdr:txBody>
    </cdr:sp>
  </cdr:relSizeAnchor>
  <cdr:relSizeAnchor xmlns:cdr="http://schemas.openxmlformats.org/drawingml/2006/chartDrawing">
    <cdr:from>
      <cdr:x>0.38636</cdr:x>
      <cdr:y>0.85714</cdr:y>
    </cdr:from>
    <cdr:to>
      <cdr:x>0.62636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5388" y="1371600"/>
          <a:ext cx="80467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0.5102</cdr:x>
      <cdr:y>0.82819</cdr:y>
    </cdr:from>
    <cdr:to>
      <cdr:x>0.65306</cdr:x>
      <cdr:y>0.94503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00186" y="1877315"/>
          <a:ext cx="504066" cy="264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0.5102</cdr:x>
      <cdr:y>0.77718</cdr:y>
    </cdr:from>
    <cdr:to>
      <cdr:x>0.81018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1761690"/>
          <a:ext cx="1058416" cy="505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0.59184</cdr:x>
      <cdr:y>0.59661</cdr:y>
    </cdr:from>
    <cdr:to>
      <cdr:x>0.85099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88232" y="1971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0.50804</cdr:x>
      <cdr:y>0.50098</cdr:y>
    </cdr:from>
    <cdr:to>
      <cdr:x>0.7672</cdr:x>
      <cdr:y>0.90437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92549" y="1135614"/>
          <a:ext cx="914418" cy="91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0.2766</cdr:x>
      <cdr:y>0.84615</cdr:y>
    </cdr:from>
    <cdr:to>
      <cdr:x>0.73333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676400"/>
          <a:ext cx="163574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Прогноз 2021 год</a:t>
          </a:r>
        </a:p>
      </cdr:txBody>
    </cdr:sp>
  </cdr:relSizeAnchor>
  <cdr:relSizeAnchor xmlns:cdr="http://schemas.openxmlformats.org/drawingml/2006/chartDrawing">
    <cdr:from>
      <cdr:x>0.51111</cdr:x>
      <cdr:y>0.28571</cdr:y>
    </cdr:from>
    <cdr:to>
      <cdr:x>0.86667</cdr:x>
      <cdr:y>0.95238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4572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63,6 %</a:t>
          </a:r>
        </a:p>
      </cdr:txBody>
    </cdr:sp>
  </cdr:relSizeAnchor>
  <cdr:relSizeAnchor xmlns:cdr="http://schemas.openxmlformats.org/drawingml/2006/chartDrawing">
    <cdr:from>
      <cdr:x>0.15556</cdr:x>
      <cdr:y>0.19048</cdr:y>
    </cdr:from>
    <cdr:to>
      <cdr:x>0.51111</cdr:x>
      <cdr:y>0.85714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" y="3048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34,8 %</a:t>
          </a:r>
        </a:p>
      </cdr:txBody>
    </cdr:sp>
  </cdr:relSizeAnchor>
  <cdr:relSizeAnchor xmlns:cdr="http://schemas.openxmlformats.org/drawingml/2006/chartDrawing">
    <cdr:from>
      <cdr:x>0.48889</cdr:x>
      <cdr:y>0</cdr:y>
    </cdr:from>
    <cdr:to>
      <cdr:x>0.75556</cdr:x>
      <cdr:y>0.61905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6400" y="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0.55556</cdr:x>
      <cdr:y>0</cdr:y>
    </cdr:from>
    <cdr:to>
      <cdr:x>0.82222</cdr:x>
      <cdr:y>0.57143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0.46667</cdr:x>
      <cdr:y>0</cdr:y>
    </cdr:from>
    <cdr:to>
      <cdr:x>0.73746</cdr:x>
      <cdr:y>0.19109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64652" y="0"/>
          <a:ext cx="907907" cy="42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1,6 %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0.58491</cdr:x>
      <cdr:y>0.42857</cdr:y>
    </cdr:from>
    <cdr:to>
      <cdr:x>0.81132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0.64151</cdr:x>
      <cdr:y>0.39126</cdr:y>
    </cdr:from>
    <cdr:to>
      <cdr:x>0.9434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2" y="802235"/>
          <a:ext cx="1219213" cy="124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62,1 %</a:t>
          </a:r>
        </a:p>
      </cdr:txBody>
    </cdr:sp>
  </cdr:relSizeAnchor>
  <cdr:relSizeAnchor xmlns:cdr="http://schemas.openxmlformats.org/drawingml/2006/chartDrawing">
    <cdr:from>
      <cdr:x>0.43396</cdr:x>
      <cdr:y>0.7619</cdr:y>
    </cdr:from>
    <cdr:to>
      <cdr:x>0.98113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591" y="1562176"/>
          <a:ext cx="2209809" cy="48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Прогноз 2021 год</a:t>
          </a:r>
        </a:p>
      </cdr:txBody>
    </cdr:sp>
  </cdr:relSizeAnchor>
  <cdr:relSizeAnchor xmlns:cdr="http://schemas.openxmlformats.org/drawingml/2006/chartDrawing">
    <cdr:from>
      <cdr:x>0.30189</cdr:x>
      <cdr:y>0.24261</cdr:y>
    </cdr:from>
    <cdr:to>
      <cdr:x>0.5283</cdr:x>
      <cdr:y>0.50276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01" y="497436"/>
          <a:ext cx="91439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36,3 %</a:t>
          </a:r>
        </a:p>
      </cdr:txBody>
    </cdr:sp>
  </cdr:relSizeAnchor>
  <cdr:relSizeAnchor xmlns:cdr="http://schemas.openxmlformats.org/drawingml/2006/chartDrawing">
    <cdr:from>
      <cdr:x>0.54717</cdr:x>
      <cdr:y>0</cdr:y>
    </cdr:from>
    <cdr:to>
      <cdr:x>0.74346</cdr:x>
      <cdr:y>0.16127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09800" y="0"/>
          <a:ext cx="792731" cy="330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1,6%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0.75326</cdr:x>
      <cdr:y>0</cdr:y>
    </cdr:from>
    <cdr:to>
      <cdr:x>0.93297</cdr:x>
      <cdr:y>0.09413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399" y="0"/>
          <a:ext cx="1490715" cy="494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0.01906</cdr:y>
    </cdr:from>
    <cdr:to>
      <cdr:x>0.14698</cdr:x>
      <cdr:y>0.08138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00216"/>
          <a:ext cx="1219200" cy="327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Млн. руб</a:t>
          </a:r>
          <a:r>
            <a:rPr lang="ru-RU" sz="1200" dirty="0"/>
            <a:t>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0.06497</cdr:x>
      <cdr:y>0.04054</cdr:y>
    </cdr:from>
    <cdr:to>
      <cdr:x>0.1949</cdr:x>
      <cdr:y>0.12162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28600"/>
          <a:ext cx="106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Млн. руб</a:t>
          </a:r>
          <a:r>
            <a:rPr lang="ru-RU" b="1" dirty="0"/>
            <a:t>лей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0.13805</cdr:x>
      <cdr:y>0.04054</cdr:y>
    </cdr:from>
    <cdr:to>
      <cdr:x>0.24942</cdr:x>
      <cdr:y>0.14865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228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0.05452</cdr:x>
      <cdr:y>0.05405</cdr:y>
    </cdr:from>
    <cdr:to>
      <cdr:x>0.20302</cdr:x>
      <cdr:y>0.13514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7675" y="3048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Млн.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77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0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34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33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32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46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878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69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66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79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00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00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81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39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752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62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7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7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81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25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9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62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1561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47575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90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12291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2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402841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59818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24151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1267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1549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3305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7926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14915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8030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2126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3144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8054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93742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20547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6535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pochink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21617" y="5805800"/>
            <a:ext cx="53533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Земского собрания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 муниципального района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районном бюджете на 20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годы»</a:t>
            </a: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0552" y="198120"/>
            <a:ext cx="473963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7005" y="206116"/>
            <a:ext cx="6858000" cy="682751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sx="98000" sy="98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0079" y="2852007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69">
                <a:moveTo>
                  <a:pt x="0" y="369332"/>
                </a:moveTo>
                <a:lnTo>
                  <a:pt x="936104" y="369332"/>
                </a:lnTo>
                <a:lnTo>
                  <a:pt x="93610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 descr="P10304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1616" y="1872959"/>
            <a:ext cx="5353376" cy="368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57019" y="880870"/>
            <a:ext cx="5517973" cy="8617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Починковского муниципального района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" y="1508888"/>
            <a:ext cx="1514475" cy="1905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01662" y="1295400"/>
            <a:ext cx="1736469" cy="2118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 advClick="0" advTm="5266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321563"/>
            <a:ext cx="829056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1234273"/>
          </a:xfrm>
          <a:prstGeom prst="rect">
            <a:avLst/>
          </a:prstGeom>
        </p:spPr>
        <p:txBody>
          <a:bodyPr vert="horz" wrap="square" lIns="0" tIns="384136" rIns="0" bIns="0" rtlCol="0">
            <a:spAutoFit/>
          </a:bodyPr>
          <a:lstStyle/>
          <a:p>
            <a:pPr marL="1657350">
              <a:lnSpc>
                <a:spcPts val="3345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программный бюджет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5800" y="6477000"/>
            <a:ext cx="838201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336" y="3934967"/>
            <a:ext cx="2645664" cy="1959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бюджетных расходов посредством финансирования муниципальных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10" name="object 10"/>
          <p:cNvSpPr/>
          <p:nvPr/>
        </p:nvSpPr>
        <p:spPr>
          <a:xfrm>
            <a:off x="3232404" y="3761232"/>
            <a:ext cx="2705102" cy="20071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расходов с результатами реализации муниципальных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11" name="object 11"/>
          <p:cNvSpPr/>
          <p:nvPr/>
        </p:nvSpPr>
        <p:spPr>
          <a:xfrm>
            <a:off x="6150864" y="3552444"/>
            <a:ext cx="2609088" cy="195986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16" name="object 16"/>
          <p:cNvSpPr/>
          <p:nvPr/>
        </p:nvSpPr>
        <p:spPr>
          <a:xfrm>
            <a:off x="5758560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287273" y="0"/>
                </a:moveTo>
                <a:lnTo>
                  <a:pt x="287273" y="108335"/>
                </a:lnTo>
                <a:lnTo>
                  <a:pt x="0" y="108335"/>
                </a:lnTo>
                <a:lnTo>
                  <a:pt x="108325" y="216788"/>
                </a:lnTo>
                <a:lnTo>
                  <a:pt x="0" y="325124"/>
                </a:lnTo>
                <a:lnTo>
                  <a:pt x="287273" y="325124"/>
                </a:lnTo>
                <a:lnTo>
                  <a:pt x="287273" y="433446"/>
                </a:lnTo>
                <a:lnTo>
                  <a:pt x="504047" y="216788"/>
                </a:lnTo>
                <a:lnTo>
                  <a:pt x="28727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6275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0" y="108335"/>
                </a:moveTo>
                <a:lnTo>
                  <a:pt x="287273" y="108335"/>
                </a:lnTo>
                <a:lnTo>
                  <a:pt x="287273" y="0"/>
                </a:lnTo>
                <a:lnTo>
                  <a:pt x="504047" y="216788"/>
                </a:lnTo>
                <a:lnTo>
                  <a:pt x="287273" y="433446"/>
                </a:lnTo>
                <a:lnTo>
                  <a:pt x="287273" y="325124"/>
                </a:lnTo>
                <a:lnTo>
                  <a:pt x="0" y="325124"/>
                </a:lnTo>
                <a:lnTo>
                  <a:pt x="108325" y="216788"/>
                </a:lnTo>
                <a:lnTo>
                  <a:pt x="0" y="10833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0" y="111895"/>
                </a:moveTo>
                <a:lnTo>
                  <a:pt x="329830" y="111895"/>
                </a:lnTo>
                <a:lnTo>
                  <a:pt x="329830" y="0"/>
                </a:lnTo>
                <a:lnTo>
                  <a:pt x="553461" y="223646"/>
                </a:lnTo>
                <a:lnTo>
                  <a:pt x="329830" y="447425"/>
                </a:lnTo>
                <a:lnTo>
                  <a:pt x="329830" y="335542"/>
                </a:lnTo>
                <a:lnTo>
                  <a:pt x="0" y="335542"/>
                </a:lnTo>
                <a:lnTo>
                  <a:pt x="111751" y="223646"/>
                </a:lnTo>
                <a:lnTo>
                  <a:pt x="0" y="11189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000" y="6477000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40" y="1331630"/>
            <a:ext cx="8348470" cy="232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планирование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представляет собой методологию планирования, исполнения  и контроля 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исполнения бюджетных средств.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228600" y="5867400"/>
            <a:ext cx="87447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бюджет на 20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годы сформирован в «программном» формате на основе 1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муниципальных программ Починковского муниципального района Нижегородской области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718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336" y="157587"/>
            <a:ext cx="80483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5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показатели характеризуют </a:t>
            </a:r>
            <a:br>
              <a:rPr lang="ru-RU" sz="25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pc="-4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5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 район в 20</a:t>
            </a:r>
            <a:r>
              <a:rPr lang="en-US" sz="25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5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421877" y="645430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/>
              <a:t>10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4788407" y="1628759"/>
            <a:ext cx="4097020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1267" y="3352800"/>
            <a:ext cx="4074160" cy="68580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3961119" y="0"/>
                </a:moveTo>
                <a:lnTo>
                  <a:pt x="679063" y="0"/>
                </a:lnTo>
                <a:lnTo>
                  <a:pt x="104382" y="324"/>
                </a:lnTo>
                <a:lnTo>
                  <a:pt x="63419" y="11412"/>
                </a:lnTo>
                <a:lnTo>
                  <a:pt x="30276" y="35981"/>
                </a:lnTo>
                <a:lnTo>
                  <a:pt x="8091" y="70895"/>
                </a:lnTo>
                <a:lnTo>
                  <a:pt x="0" y="113019"/>
                </a:lnTo>
                <a:lnTo>
                  <a:pt x="324" y="573526"/>
                </a:lnTo>
                <a:lnTo>
                  <a:pt x="11413" y="614448"/>
                </a:lnTo>
                <a:lnTo>
                  <a:pt x="35982" y="647602"/>
                </a:lnTo>
                <a:lnTo>
                  <a:pt x="70896" y="669817"/>
                </a:lnTo>
                <a:lnTo>
                  <a:pt x="113019" y="677927"/>
                </a:lnTo>
                <a:lnTo>
                  <a:pt x="679063" y="677927"/>
                </a:lnTo>
                <a:lnTo>
                  <a:pt x="3969651" y="677608"/>
                </a:lnTo>
                <a:lnTo>
                  <a:pt x="4010585" y="666519"/>
                </a:lnTo>
                <a:lnTo>
                  <a:pt x="4043725" y="641922"/>
                </a:lnTo>
                <a:lnTo>
                  <a:pt x="4065919" y="606991"/>
                </a:lnTo>
                <a:lnTo>
                  <a:pt x="4074017" y="564901"/>
                </a:lnTo>
                <a:lnTo>
                  <a:pt x="4073700" y="104477"/>
                </a:lnTo>
                <a:lnTo>
                  <a:pt x="4062638" y="63479"/>
                </a:lnTo>
                <a:lnTo>
                  <a:pt x="4038086" y="30307"/>
                </a:lnTo>
                <a:lnTo>
                  <a:pt x="4003196" y="8100"/>
                </a:lnTo>
                <a:lnTo>
                  <a:pt x="396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 –  16100 рублей.</a:t>
            </a:r>
          </a:p>
        </p:txBody>
      </p:sp>
      <p:sp>
        <p:nvSpPr>
          <p:cNvPr id="10" name="object 10"/>
          <p:cNvSpPr/>
          <p:nvPr/>
        </p:nvSpPr>
        <p:spPr>
          <a:xfrm>
            <a:off x="4789566" y="3368161"/>
            <a:ext cx="4074160" cy="67818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0" y="113019"/>
                </a:moveTo>
                <a:lnTo>
                  <a:pt x="8091" y="70895"/>
                </a:lnTo>
                <a:lnTo>
                  <a:pt x="30276" y="35981"/>
                </a:lnTo>
                <a:lnTo>
                  <a:pt x="63419" y="11412"/>
                </a:lnTo>
                <a:lnTo>
                  <a:pt x="104382" y="324"/>
                </a:lnTo>
                <a:lnTo>
                  <a:pt x="679063" y="0"/>
                </a:lnTo>
                <a:lnTo>
                  <a:pt x="3961119" y="0"/>
                </a:lnTo>
                <a:lnTo>
                  <a:pt x="4003196" y="8100"/>
                </a:lnTo>
                <a:lnTo>
                  <a:pt x="4038086" y="30307"/>
                </a:lnTo>
                <a:lnTo>
                  <a:pt x="4062638" y="63479"/>
                </a:lnTo>
                <a:lnTo>
                  <a:pt x="4073700" y="104477"/>
                </a:lnTo>
                <a:lnTo>
                  <a:pt x="4074017" y="564901"/>
                </a:lnTo>
                <a:lnTo>
                  <a:pt x="4073078" y="579530"/>
                </a:lnTo>
                <a:lnTo>
                  <a:pt x="4059931" y="619587"/>
                </a:lnTo>
                <a:lnTo>
                  <a:pt x="4033739" y="651426"/>
                </a:lnTo>
                <a:lnTo>
                  <a:pt x="3997651" y="671873"/>
                </a:lnTo>
                <a:lnTo>
                  <a:pt x="679063" y="677927"/>
                </a:lnTo>
                <a:lnTo>
                  <a:pt x="113019" y="677927"/>
                </a:lnTo>
                <a:lnTo>
                  <a:pt x="70896" y="669817"/>
                </a:lnTo>
                <a:lnTo>
                  <a:pt x="35982" y="647602"/>
                </a:lnTo>
                <a:lnTo>
                  <a:pt x="11413" y="614448"/>
                </a:lnTo>
                <a:lnTo>
                  <a:pt x="324" y="573526"/>
                </a:lnTo>
                <a:lnTo>
                  <a:pt x="0" y="11301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8933" y="4149090"/>
            <a:ext cx="4076065" cy="864235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4023481" y="0"/>
                </a:moveTo>
                <a:lnTo>
                  <a:pt x="685159" y="0"/>
                </a:lnTo>
                <a:lnTo>
                  <a:pt x="76787" y="622"/>
                </a:lnTo>
                <a:lnTo>
                  <a:pt x="37677" y="15443"/>
                </a:lnTo>
                <a:lnTo>
                  <a:pt x="10306" y="46063"/>
                </a:lnTo>
                <a:lnTo>
                  <a:pt x="0" y="87233"/>
                </a:lnTo>
                <a:lnTo>
                  <a:pt x="0" y="305318"/>
                </a:lnTo>
                <a:lnTo>
                  <a:pt x="627" y="446636"/>
                </a:lnTo>
                <a:lnTo>
                  <a:pt x="15494" y="485772"/>
                </a:lnTo>
                <a:lnTo>
                  <a:pt x="46147" y="513098"/>
                </a:lnTo>
                <a:lnTo>
                  <a:pt x="87264" y="523372"/>
                </a:lnTo>
                <a:lnTo>
                  <a:pt x="685159" y="523372"/>
                </a:lnTo>
                <a:lnTo>
                  <a:pt x="4033987" y="522746"/>
                </a:lnTo>
                <a:lnTo>
                  <a:pt x="4073093" y="507919"/>
                </a:lnTo>
                <a:lnTo>
                  <a:pt x="4100448" y="477292"/>
                </a:lnTo>
                <a:lnTo>
                  <a:pt x="4110746" y="436107"/>
                </a:lnTo>
                <a:lnTo>
                  <a:pt x="4110121" y="76734"/>
                </a:lnTo>
                <a:lnTo>
                  <a:pt x="4095268" y="37603"/>
                </a:lnTo>
                <a:lnTo>
                  <a:pt x="4064618" y="10275"/>
                </a:lnTo>
                <a:lnTo>
                  <a:pt x="4023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0419" y="5409914"/>
            <a:ext cx="5654915" cy="1022052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5732282" y="0"/>
                </a:moveTo>
                <a:lnTo>
                  <a:pt x="223022" y="0"/>
                </a:lnTo>
                <a:lnTo>
                  <a:pt x="205064" y="725"/>
                </a:lnTo>
                <a:lnTo>
                  <a:pt x="153805" y="11164"/>
                </a:lnTo>
                <a:lnTo>
                  <a:pt x="107652" y="32808"/>
                </a:lnTo>
                <a:lnTo>
                  <a:pt x="68134" y="64137"/>
                </a:lnTo>
                <a:lnTo>
                  <a:pt x="36777" y="103627"/>
                </a:lnTo>
                <a:lnTo>
                  <a:pt x="15109" y="149755"/>
                </a:lnTo>
                <a:lnTo>
                  <a:pt x="4658" y="201000"/>
                </a:lnTo>
                <a:lnTo>
                  <a:pt x="3931" y="218956"/>
                </a:lnTo>
                <a:lnTo>
                  <a:pt x="3931" y="766511"/>
                </a:lnTo>
                <a:lnTo>
                  <a:pt x="0" y="839248"/>
                </a:lnTo>
                <a:lnTo>
                  <a:pt x="3931" y="1095018"/>
                </a:lnTo>
                <a:lnTo>
                  <a:pt x="10304" y="1147649"/>
                </a:lnTo>
                <a:lnTo>
                  <a:pt x="28402" y="1195668"/>
                </a:lnTo>
                <a:lnTo>
                  <a:pt x="56699" y="1237553"/>
                </a:lnTo>
                <a:lnTo>
                  <a:pt x="93667" y="1271782"/>
                </a:lnTo>
                <a:lnTo>
                  <a:pt x="137778" y="1296830"/>
                </a:lnTo>
                <a:lnTo>
                  <a:pt x="187505" y="1311177"/>
                </a:lnTo>
                <a:lnTo>
                  <a:pt x="223022" y="1314044"/>
                </a:lnTo>
                <a:lnTo>
                  <a:pt x="5732282" y="1314044"/>
                </a:lnTo>
                <a:lnTo>
                  <a:pt x="5784931" y="1307678"/>
                </a:lnTo>
                <a:lnTo>
                  <a:pt x="5832962" y="1289595"/>
                </a:lnTo>
                <a:lnTo>
                  <a:pt x="5874852" y="1261317"/>
                </a:lnTo>
                <a:lnTo>
                  <a:pt x="5909082" y="1224367"/>
                </a:lnTo>
                <a:lnTo>
                  <a:pt x="5934130" y="1180268"/>
                </a:lnTo>
                <a:lnTo>
                  <a:pt x="5948475" y="1130542"/>
                </a:lnTo>
                <a:lnTo>
                  <a:pt x="5951341" y="1095018"/>
                </a:lnTo>
                <a:lnTo>
                  <a:pt x="5951341" y="218956"/>
                </a:lnTo>
                <a:lnTo>
                  <a:pt x="5944976" y="166344"/>
                </a:lnTo>
                <a:lnTo>
                  <a:pt x="5926894" y="118341"/>
                </a:lnTo>
                <a:lnTo>
                  <a:pt x="5898617" y="76469"/>
                </a:lnTo>
                <a:lnTo>
                  <a:pt x="5861665" y="42251"/>
                </a:lnTo>
                <a:lnTo>
                  <a:pt x="5817559" y="17209"/>
                </a:lnTo>
                <a:lnTo>
                  <a:pt x="5767820" y="2866"/>
                </a:lnTo>
                <a:lnTo>
                  <a:pt x="5750251" y="725"/>
                </a:lnTo>
                <a:lnTo>
                  <a:pt x="5732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– 10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– 44: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(казенные – 5, бюджетные – 38, автономное – 1)</a:t>
            </a:r>
          </a:p>
        </p:txBody>
      </p:sp>
      <p:sp>
        <p:nvSpPr>
          <p:cNvPr id="16" name="object 16"/>
          <p:cNvSpPr/>
          <p:nvPr/>
        </p:nvSpPr>
        <p:spPr>
          <a:xfrm>
            <a:off x="3339457" y="5379147"/>
            <a:ext cx="5673981" cy="1052819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600" y="2438400"/>
            <a:ext cx="4038600" cy="838200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3955938" y="0"/>
                </a:moveTo>
                <a:lnTo>
                  <a:pt x="679338" y="0"/>
                </a:lnTo>
                <a:lnTo>
                  <a:pt x="114637" y="118"/>
                </a:lnTo>
                <a:lnTo>
                  <a:pt x="73008" y="9554"/>
                </a:lnTo>
                <a:lnTo>
                  <a:pt x="38310" y="32098"/>
                </a:lnTo>
                <a:lnTo>
                  <a:pt x="13337" y="64959"/>
                </a:lnTo>
                <a:lnTo>
                  <a:pt x="885" y="105346"/>
                </a:lnTo>
                <a:lnTo>
                  <a:pt x="0" y="119999"/>
                </a:lnTo>
                <a:lnTo>
                  <a:pt x="4" y="420105"/>
                </a:lnTo>
                <a:lnTo>
                  <a:pt x="120" y="605476"/>
                </a:lnTo>
                <a:lnTo>
                  <a:pt x="9566" y="647098"/>
                </a:lnTo>
                <a:lnTo>
                  <a:pt x="32120" y="681788"/>
                </a:lnTo>
                <a:lnTo>
                  <a:pt x="64989" y="706755"/>
                </a:lnTo>
                <a:lnTo>
                  <a:pt x="105378" y="719204"/>
                </a:lnTo>
                <a:lnTo>
                  <a:pt x="120030" y="720089"/>
                </a:lnTo>
                <a:lnTo>
                  <a:pt x="679338" y="720089"/>
                </a:lnTo>
                <a:lnTo>
                  <a:pt x="3961330" y="719971"/>
                </a:lnTo>
                <a:lnTo>
                  <a:pt x="4002955" y="710530"/>
                </a:lnTo>
                <a:lnTo>
                  <a:pt x="4037644" y="687977"/>
                </a:lnTo>
                <a:lnTo>
                  <a:pt x="4062606" y="655107"/>
                </a:lnTo>
                <a:lnTo>
                  <a:pt x="4075053" y="614713"/>
                </a:lnTo>
                <a:lnTo>
                  <a:pt x="4075937" y="600059"/>
                </a:lnTo>
                <a:lnTo>
                  <a:pt x="4075820" y="114631"/>
                </a:lnTo>
                <a:lnTo>
                  <a:pt x="4066390" y="72998"/>
                </a:lnTo>
                <a:lnTo>
                  <a:pt x="4043848" y="38302"/>
                </a:lnTo>
                <a:lnTo>
                  <a:pt x="4010985" y="13334"/>
                </a:lnTo>
                <a:lnTo>
                  <a:pt x="3970592" y="885"/>
                </a:lnTo>
                <a:lnTo>
                  <a:pt x="395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услуг собственными силами –3410 млн. руб.</a:t>
            </a:r>
          </a:p>
        </p:txBody>
      </p:sp>
      <p:sp>
        <p:nvSpPr>
          <p:cNvPr id="18" name="object 18"/>
          <p:cNvSpPr/>
          <p:nvPr/>
        </p:nvSpPr>
        <p:spPr>
          <a:xfrm>
            <a:off x="4777221" y="2483358"/>
            <a:ext cx="4057777" cy="782054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952" y="1206471"/>
            <a:ext cx="5285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9580" indent="6985">
              <a:lnSpc>
                <a:spcPct val="100000"/>
              </a:lnSpc>
            </a:pPr>
            <a:r>
              <a:rPr lang="ru-RU" b="1" spc="385" dirty="0">
                <a:latin typeface="Times New Roman"/>
                <a:cs typeface="Times New Roman"/>
              </a:rPr>
              <a:t>Площадь – 1960 кв. км.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648201" y="41148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– 914,0 млн.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60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 –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тыс. человек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2" y="1248757"/>
            <a:ext cx="4341942" cy="3573947"/>
          </a:xfrm>
          <a:prstGeom prst="rect">
            <a:avLst/>
          </a:prstGeom>
        </p:spPr>
      </p:pic>
    </p:spTree>
  </p:cSld>
  <p:clrMapOvr>
    <a:masterClrMapping/>
  </p:clrMapOvr>
  <p:transition advTm="5438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14400" y="225459"/>
            <a:ext cx="10439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бюджетной и налоговой</a:t>
            </a:r>
            <a:br>
              <a:rPr lang="ru-RU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 Починковского муниципального района  на </a:t>
            </a:r>
            <a:r>
              <a:rPr lang="en-US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 flipH="1">
            <a:off x="8405516" y="6456793"/>
            <a:ext cx="415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/>
              <a:t>12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1145405" y="1974180"/>
            <a:ext cx="4798195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515" y="3954968"/>
            <a:ext cx="7004058" cy="670869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0456" y="1168244"/>
            <a:ext cx="4115683" cy="621973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385" y="5655977"/>
            <a:ext cx="4043366" cy="965684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5632" y="2867263"/>
            <a:ext cx="5995736" cy="881681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/>
          <p:cNvSpPr/>
          <p:nvPr/>
        </p:nvSpPr>
        <p:spPr>
          <a:xfrm>
            <a:off x="732347" y="4820977"/>
            <a:ext cx="7872157" cy="41582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r>
              <a:rPr lang="ru-RU" sz="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Главные приоритеты бюджетной политики на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годы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027" y="112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развитие налогового потенциала на территории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493" y="2006460"/>
            <a:ext cx="484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сбалансированности и устойчивости бюджетной  системы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800" y="2825784"/>
            <a:ext cx="5867400" cy="91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5632" y="3961795"/>
            <a:ext cx="692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финансового контроля в управлении бюджетным процессом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8"/>
          <p:cNvSpPr/>
          <p:nvPr/>
        </p:nvSpPr>
        <p:spPr>
          <a:xfrm rot="5400000">
            <a:off x="2234753" y="5198251"/>
            <a:ext cx="491829" cy="50280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53000" y="5638800"/>
            <a:ext cx="3381718" cy="861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дорожных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638801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жизни населения Починковского муниципального района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object 18"/>
          <p:cNvSpPr/>
          <p:nvPr/>
        </p:nvSpPr>
        <p:spPr>
          <a:xfrm rot="5400000">
            <a:off x="6615968" y="5208578"/>
            <a:ext cx="541729" cy="50305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454730"/>
      </p:ext>
    </p:extLst>
  </p:cSld>
  <p:clrMapOvr>
    <a:masterClrMapping/>
  </p:clrMapOvr>
  <p:transition advTm="5719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70509"/>
              </p:ext>
            </p:extLst>
          </p:nvPr>
        </p:nvGraphicFramePr>
        <p:xfrm>
          <a:off x="29308" y="0"/>
          <a:ext cx="8604739" cy="645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Слайд" r:id="rId3" imgW="1822538" imgH="1367079" progId="PowerPoint.Slide.12">
                  <p:embed/>
                </p:oleObj>
              </mc:Choice>
              <mc:Fallback>
                <p:oleObj name="Слайд" r:id="rId3" imgW="1822538" imgH="1367079" progId="PowerPoint.Slide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8" y="0"/>
                        <a:ext cx="8604739" cy="64535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1676400"/>
            <a:ext cx="71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3601,8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554480"/>
            <a:ext cx="75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3828,5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0616" y="1529438"/>
            <a:ext cx="114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4081,1</a:t>
            </a:r>
          </a:p>
        </p:txBody>
      </p:sp>
      <p:sp>
        <p:nvSpPr>
          <p:cNvPr id="9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04788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8093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2100" y="1836929"/>
            <a:ext cx="1600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b="1" spc="-2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931" y="834749"/>
            <a:ext cx="8263128" cy="82919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0865" y="1029707"/>
            <a:ext cx="807325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Доходы консолидированного бюджета района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0864" y="1705343"/>
            <a:ext cx="1255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956909,0 </a:t>
            </a:r>
            <a:endParaRPr lang="en-US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590864" y="2105453"/>
            <a:ext cx="1125446" cy="3328440"/>
          </a:xfrm>
          <a:prstGeom prst="flowChartMagneticDisk">
            <a:avLst/>
          </a:prstGeom>
          <a:solidFill>
            <a:srgbClr val="67D02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2714933" y="2696704"/>
            <a:ext cx="1028355" cy="2786619"/>
          </a:xfrm>
          <a:prstGeom prst="flowChartMagneticDisk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40436" y="5626387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Ожидаемое 2019 год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633678" y="5715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2020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4933" y="2060848"/>
            <a:ext cx="15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893764,1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4923813" y="2996952"/>
            <a:ext cx="1047804" cy="2436941"/>
          </a:xfrm>
          <a:prstGeom prst="flowChartMagneticDisk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7152142" y="2564904"/>
            <a:ext cx="1159439" cy="298163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23813" y="2296594"/>
            <a:ext cx="11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885980,0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52143" y="2060848"/>
            <a:ext cx="132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906015,9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12988" y="5730388"/>
            <a:ext cx="108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20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67817" y="566999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2022 год</a:t>
            </a:r>
          </a:p>
        </p:txBody>
      </p:sp>
      <p:sp>
        <p:nvSpPr>
          <p:cNvPr id="21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815211" y="6035831"/>
            <a:ext cx="28915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8436871" cy="115999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598" y="417581"/>
            <a:ext cx="811072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налоговых и неналоговых доходов 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 консолидированный бюджет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Починковского муниципального района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4"/>
                </a:lnTo>
                <a:lnTo>
                  <a:pt x="168772" y="27871"/>
                </a:lnTo>
                <a:lnTo>
                  <a:pt x="120738" y="42310"/>
                </a:lnTo>
                <a:lnTo>
                  <a:pt x="79535" y="59142"/>
                </a:lnTo>
                <a:lnTo>
                  <a:pt x="46011" y="78070"/>
                </a:lnTo>
                <a:lnTo>
                  <a:pt x="11980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5" y="190119"/>
                </a:lnTo>
                <a:lnTo>
                  <a:pt x="61760" y="220556"/>
                </a:lnTo>
                <a:lnTo>
                  <a:pt x="99230" y="238475"/>
                </a:lnTo>
                <a:lnTo>
                  <a:pt x="143954" y="254150"/>
                </a:lnTo>
                <a:lnTo>
                  <a:pt x="195085" y="267282"/>
                </a:lnTo>
                <a:lnTo>
                  <a:pt x="251774" y="277574"/>
                </a:lnTo>
                <a:lnTo>
                  <a:pt x="313172" y="284729"/>
                </a:lnTo>
                <a:lnTo>
                  <a:pt x="378430" y="288449"/>
                </a:lnTo>
                <a:lnTo>
                  <a:pt x="412241" y="288928"/>
                </a:lnTo>
                <a:lnTo>
                  <a:pt x="446040" y="288449"/>
                </a:lnTo>
                <a:lnTo>
                  <a:pt x="511274" y="284729"/>
                </a:lnTo>
                <a:lnTo>
                  <a:pt x="572652" y="277574"/>
                </a:lnTo>
                <a:lnTo>
                  <a:pt x="629323" y="267282"/>
                </a:lnTo>
                <a:lnTo>
                  <a:pt x="680439" y="254150"/>
                </a:lnTo>
                <a:lnTo>
                  <a:pt x="725152" y="238475"/>
                </a:lnTo>
                <a:lnTo>
                  <a:pt x="762613" y="220556"/>
                </a:lnTo>
                <a:lnTo>
                  <a:pt x="803350" y="190119"/>
                </a:lnTo>
                <a:lnTo>
                  <a:pt x="822995" y="156305"/>
                </a:lnTo>
                <a:lnTo>
                  <a:pt x="824362" y="144456"/>
                </a:lnTo>
                <a:lnTo>
                  <a:pt x="822995" y="132609"/>
                </a:lnTo>
                <a:lnTo>
                  <a:pt x="803350" y="98797"/>
                </a:lnTo>
                <a:lnTo>
                  <a:pt x="762613" y="68363"/>
                </a:lnTo>
                <a:lnTo>
                  <a:pt x="725152" y="50445"/>
                </a:lnTo>
                <a:lnTo>
                  <a:pt x="680439" y="34773"/>
                </a:lnTo>
                <a:lnTo>
                  <a:pt x="629323" y="21642"/>
                </a:lnTo>
                <a:lnTo>
                  <a:pt x="572652" y="11352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6"/>
                </a:moveTo>
                <a:lnTo>
                  <a:pt x="21015" y="98797"/>
                </a:lnTo>
                <a:lnTo>
                  <a:pt x="61760" y="68363"/>
                </a:lnTo>
                <a:lnTo>
                  <a:pt x="99230" y="50445"/>
                </a:lnTo>
                <a:lnTo>
                  <a:pt x="143954" y="34773"/>
                </a:lnTo>
                <a:lnTo>
                  <a:pt x="195085" y="21642"/>
                </a:lnTo>
                <a:lnTo>
                  <a:pt x="251774" y="11352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2"/>
                </a:lnTo>
                <a:lnTo>
                  <a:pt x="629323" y="21642"/>
                </a:lnTo>
                <a:lnTo>
                  <a:pt x="680439" y="34773"/>
                </a:lnTo>
                <a:lnTo>
                  <a:pt x="725152" y="50445"/>
                </a:lnTo>
                <a:lnTo>
                  <a:pt x="762613" y="68363"/>
                </a:lnTo>
                <a:lnTo>
                  <a:pt x="803350" y="98797"/>
                </a:lnTo>
                <a:lnTo>
                  <a:pt x="822995" y="132609"/>
                </a:lnTo>
                <a:lnTo>
                  <a:pt x="824362" y="144456"/>
                </a:lnTo>
                <a:lnTo>
                  <a:pt x="822995" y="156305"/>
                </a:lnTo>
                <a:lnTo>
                  <a:pt x="803350" y="190119"/>
                </a:lnTo>
                <a:lnTo>
                  <a:pt x="762613" y="220556"/>
                </a:lnTo>
                <a:lnTo>
                  <a:pt x="725152" y="238475"/>
                </a:lnTo>
                <a:lnTo>
                  <a:pt x="680439" y="254150"/>
                </a:lnTo>
                <a:lnTo>
                  <a:pt x="629323" y="267282"/>
                </a:lnTo>
                <a:lnTo>
                  <a:pt x="572652" y="277574"/>
                </a:lnTo>
                <a:lnTo>
                  <a:pt x="511274" y="284729"/>
                </a:lnTo>
                <a:lnTo>
                  <a:pt x="446040" y="288449"/>
                </a:lnTo>
                <a:lnTo>
                  <a:pt x="412241" y="288928"/>
                </a:lnTo>
                <a:lnTo>
                  <a:pt x="378430" y="288449"/>
                </a:lnTo>
                <a:lnTo>
                  <a:pt x="313172" y="284729"/>
                </a:lnTo>
                <a:lnTo>
                  <a:pt x="251774" y="277574"/>
                </a:lnTo>
                <a:lnTo>
                  <a:pt x="195085" y="267282"/>
                </a:lnTo>
                <a:lnTo>
                  <a:pt x="143954" y="254150"/>
                </a:lnTo>
                <a:lnTo>
                  <a:pt x="99230" y="238475"/>
                </a:lnTo>
                <a:lnTo>
                  <a:pt x="61760" y="220556"/>
                </a:lnTo>
                <a:lnTo>
                  <a:pt x="21015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34009" y="6366522"/>
            <a:ext cx="5166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800" b="1" spc="-10" dirty="0">
              <a:solidFill>
                <a:srgbClr val="1F487C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4948" y="1399678"/>
            <a:ext cx="110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b="1" dirty="0"/>
          </a:p>
        </p:txBody>
      </p:sp>
      <p:pic>
        <p:nvPicPr>
          <p:cNvPr id="33" name="Рисунок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67956"/>
            <a:ext cx="3657600" cy="30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792212"/>
              </p:ext>
            </p:extLst>
          </p:nvPr>
        </p:nvGraphicFramePr>
        <p:xfrm>
          <a:off x="-953335" y="1577572"/>
          <a:ext cx="93725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4859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18458" y="5702742"/>
            <a:ext cx="2294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95" dirty="0">
                <a:latin typeface="Times New Roman"/>
                <a:cs typeface="Times New Roman"/>
              </a:rPr>
              <a:t>Бюджет</a:t>
            </a:r>
            <a:r>
              <a:rPr sz="1800" b="1" dirty="0">
                <a:latin typeface="Times New Roman"/>
                <a:cs typeface="Times New Roman"/>
              </a:rPr>
              <a:t> 201</a:t>
            </a:r>
            <a:r>
              <a:rPr lang="ru-RU" sz="1800" b="1" dirty="0">
                <a:latin typeface="Times New Roman"/>
                <a:cs typeface="Times New Roman"/>
              </a:rPr>
              <a:t>9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8022" y="5717848"/>
            <a:ext cx="464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15" dirty="0">
                <a:latin typeface="Times New Roman"/>
                <a:cs typeface="Times New Roman"/>
              </a:rPr>
              <a:t> </a:t>
            </a:r>
            <a:r>
              <a:rPr lang="ru-RU" b="1" spc="95" dirty="0">
                <a:latin typeface="Times New Roman"/>
                <a:cs typeface="Times New Roman"/>
              </a:rPr>
              <a:t>Прогноз 2020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2600" y="1600200"/>
            <a:ext cx="8420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8580" y="6307923"/>
            <a:ext cx="121920" cy="121919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9323" y="6230384"/>
            <a:ext cx="9231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Доходы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89403" y="6315334"/>
            <a:ext cx="120396" cy="12191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09419" y="6237795"/>
            <a:ext cx="8362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>
                <a:latin typeface="Times New Roman"/>
                <a:cs typeface="Times New Roman"/>
              </a:rPr>
              <a:t>Расходы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0789" y="458208"/>
            <a:ext cx="7763611" cy="81991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334326" cy="759432"/>
          </a:xfrm>
          <a:prstGeom prst="rect">
            <a:avLst/>
          </a:prstGeom>
        </p:spPr>
        <p:txBody>
          <a:bodyPr vert="horz" wrap="square" lIns="0" tIns="340607" rIns="0" bIns="0" rtlCol="0">
            <a:spAutoFit/>
          </a:bodyPr>
          <a:lstStyle/>
          <a:p>
            <a:pPr marL="104775" algn="ctr">
              <a:lnSpc>
                <a:spcPct val="100000"/>
              </a:lnSpc>
            </a:pPr>
            <a:r>
              <a:rPr lang="ru-RU" sz="2700" spc="-40" dirty="0"/>
              <a:t> Основные параметры районного бюджета</a:t>
            </a:r>
            <a:endParaRPr sz="27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01152" y="1259819"/>
            <a:ext cx="110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492555" y="2715447"/>
            <a:ext cx="478833" cy="2791392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216734" y="2461525"/>
            <a:ext cx="474469" cy="300667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2709776" y="2180781"/>
            <a:ext cx="547343" cy="3327109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3447151" y="2180782"/>
            <a:ext cx="561969" cy="330103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6417" y="2054942"/>
            <a:ext cx="115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848502,9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8980" y="2092192"/>
            <a:ext cx="158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858502,9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0068" y="18114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870738,9</a:t>
            </a:r>
          </a:p>
        </p:txBody>
      </p:sp>
      <p:sp>
        <p:nvSpPr>
          <p:cNvPr id="36" name="Куб 35"/>
          <p:cNvSpPr/>
          <p:nvPr/>
        </p:nvSpPr>
        <p:spPr>
          <a:xfrm>
            <a:off x="5290806" y="2503310"/>
            <a:ext cx="510260" cy="2975314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уб 37"/>
          <p:cNvSpPr/>
          <p:nvPr/>
        </p:nvSpPr>
        <p:spPr>
          <a:xfrm>
            <a:off x="6076146" y="2461524"/>
            <a:ext cx="522001" cy="29527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7328892" y="2092192"/>
            <a:ext cx="568933" cy="3353936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8016967" y="2092192"/>
            <a:ext cx="611444" cy="3353936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009652" y="559664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2021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94720" y="5567767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2022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1493" y="1811449"/>
            <a:ext cx="14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870738,9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70389" y="2029184"/>
            <a:ext cx="12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856754,8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0832" y="2025342"/>
            <a:ext cx="126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856754,8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277" y="1658026"/>
            <a:ext cx="116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871779,9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15394" y="1658026"/>
            <a:ext cx="123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871779,9</a:t>
            </a:r>
          </a:p>
        </p:txBody>
      </p:sp>
      <p:sp>
        <p:nvSpPr>
          <p:cNvPr id="34" name="Куб 33"/>
          <p:cNvSpPr/>
          <p:nvPr/>
        </p:nvSpPr>
        <p:spPr>
          <a:xfrm>
            <a:off x="1858121" y="5034473"/>
            <a:ext cx="533373" cy="411654"/>
          </a:xfrm>
          <a:prstGeom prst="cub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0" name="object 25"/>
          <p:cNvSpPr/>
          <p:nvPr/>
        </p:nvSpPr>
        <p:spPr>
          <a:xfrm flipH="1">
            <a:off x="5192094" y="6315334"/>
            <a:ext cx="140208" cy="16611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388113" y="6191627"/>
            <a:ext cx="1016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>
                <a:latin typeface="Times New Roman"/>
                <a:cs typeface="Times New Roman"/>
              </a:rPr>
              <a:t>Дефицит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203" y="4597452"/>
            <a:ext cx="1234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000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82" y="306280"/>
            <a:ext cx="8397240" cy="96316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6" y="461326"/>
            <a:ext cx="789686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Поступления, формирующие доходы </a:t>
            </a:r>
          </a:p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районного бюджета в 2020 -2022 годах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64917" y="3207856"/>
            <a:ext cx="266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Прогноз </a:t>
            </a:r>
            <a:r>
              <a:rPr sz="1600" b="1" dirty="0">
                <a:latin typeface="Times New Roman"/>
                <a:cs typeface="Times New Roman"/>
              </a:rPr>
              <a:t>2</a:t>
            </a:r>
            <a:r>
              <a:rPr lang="ru-RU" sz="1600" b="1" dirty="0">
                <a:latin typeface="Times New Roman"/>
                <a:cs typeface="Times New Roman"/>
              </a:rPr>
              <a:t>020 год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/>
          </p:nvPr>
        </p:nvGraphicFramePr>
        <p:xfrm>
          <a:off x="685800" y="1382423"/>
          <a:ext cx="3352800" cy="174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073347113"/>
              </p:ext>
            </p:extLst>
          </p:nvPr>
        </p:nvGraphicFramePr>
        <p:xfrm>
          <a:off x="5175172" y="1051624"/>
          <a:ext cx="3528392" cy="226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97650" y="3016858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290">
              <a:lnSpc>
                <a:spcPct val="100000"/>
              </a:lnSpc>
              <a:spcBef>
                <a:spcPts val="135"/>
              </a:spcBef>
            </a:pPr>
            <a:r>
              <a:rPr lang="ru-RU" sz="1600" b="1" dirty="0">
                <a:latin typeface="Times New Roman"/>
                <a:cs typeface="Times New Roman"/>
              </a:rPr>
              <a:t>Ожидаемое 2019</a:t>
            </a:r>
            <a:r>
              <a:rPr lang="ru-RU" sz="1600" b="1" spc="-10" dirty="0">
                <a:latin typeface="Times New Roman"/>
                <a:cs typeface="Times New Roman"/>
              </a:rPr>
              <a:t> год</a:t>
            </a: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651641" y="3617364"/>
          <a:ext cx="3352800" cy="220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36767937"/>
              </p:ext>
            </p:extLst>
          </p:nvPr>
        </p:nvGraphicFramePr>
        <p:xfrm>
          <a:off x="4484869" y="3756007"/>
          <a:ext cx="4038600" cy="205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9241" y="6238588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4329" y="6294681"/>
            <a:ext cx="1524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38900" y="628862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1641" y="6160899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7519" y="6191656"/>
            <a:ext cx="2057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2370" y="6187981"/>
            <a:ext cx="21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592426"/>
            <a:ext cx="1759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2022 год</a:t>
            </a: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2045" y="480183"/>
            <a:ext cx="8397240" cy="78044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432" y="250901"/>
            <a:ext cx="8577545" cy="941424"/>
          </a:xfrm>
          <a:prstGeom prst="rect">
            <a:avLst/>
          </a:prstGeom>
        </p:spPr>
        <p:txBody>
          <a:bodyPr vert="horz" wrap="square" lIns="0" tIns="246519" rIns="0" bIns="0" rtlCol="0">
            <a:spAutoFit/>
          </a:bodyPr>
          <a:lstStyle/>
          <a:p>
            <a:pPr marL="2856865" marR="5080" indent="-2644775" algn="ctr">
              <a:lnSpc>
                <a:spcPts val="2700"/>
              </a:lnSpc>
            </a:pPr>
            <a: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Основные налоговые и неналоговые доходы,</a:t>
            </a:r>
            <a:b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районный бюджет </a:t>
            </a:r>
            <a:endParaRPr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0" y="6384034"/>
            <a:ext cx="274319" cy="473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4869"/>
              </p:ext>
            </p:extLst>
          </p:nvPr>
        </p:nvGraphicFramePr>
        <p:xfrm>
          <a:off x="683567" y="1600201"/>
          <a:ext cx="7698433" cy="4656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644"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2020 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</a:p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на 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05">
                <a:tc>
                  <a:txBody>
                    <a:bodyPr/>
                    <a:lstStyle/>
                    <a:p>
                      <a:pPr marL="3175" marR="14605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</a:t>
                      </a:r>
                    </a:p>
                    <a:p>
                      <a:pPr marL="3175" marR="146050" algn="ctr">
                        <a:lnSpc>
                          <a:spcPct val="100000"/>
                        </a:lnSpc>
                      </a:pPr>
                      <a:r>
                        <a:rPr lang="ru-RU"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115" algn="ctr">
                        <a:lnSpc>
                          <a:spcPts val="2115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2115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286667,2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2115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298387,3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2115"/>
                        </a:lnSpc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316284,5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НДФЛ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261830,0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280942,5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301449,5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82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упрощенной системой налогообложения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2387,4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2509,2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2624,6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85201"/>
                  </a:ext>
                </a:extLst>
              </a:tr>
              <a:tr h="455582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ЕНВД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17089,9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4118,7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231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по патенту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6102,7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7323,2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80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3789,3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3940,8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4098,4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69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13353,2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14339,5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735126" y="1303988"/>
            <a:ext cx="1199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7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1856" y="3212957"/>
            <a:ext cx="3168650" cy="792480"/>
          </a:xfrm>
          <a:custGeom>
            <a:avLst/>
            <a:gdLst/>
            <a:ahLst/>
            <a:cxnLst/>
            <a:rect l="l" t="t" r="r" b="b"/>
            <a:pathLst>
              <a:path w="3168650" h="792479">
                <a:moveTo>
                  <a:pt x="3036182" y="0"/>
                </a:moveTo>
                <a:lnTo>
                  <a:pt x="121623" y="407"/>
                </a:lnTo>
                <a:lnTo>
                  <a:pt x="80226" y="10561"/>
                </a:lnTo>
                <a:lnTo>
                  <a:pt x="45154" y="32627"/>
                </a:lnTo>
                <a:lnTo>
                  <a:pt x="18700" y="64290"/>
                </a:lnTo>
                <a:lnTo>
                  <a:pt x="3162" y="103234"/>
                </a:lnTo>
                <a:lnTo>
                  <a:pt x="0" y="132100"/>
                </a:lnTo>
                <a:lnTo>
                  <a:pt x="397" y="670736"/>
                </a:lnTo>
                <a:lnTo>
                  <a:pt x="10506" y="712110"/>
                </a:lnTo>
                <a:lnTo>
                  <a:pt x="32536" y="747182"/>
                </a:lnTo>
                <a:lnTo>
                  <a:pt x="64188" y="773647"/>
                </a:lnTo>
                <a:lnTo>
                  <a:pt x="103163" y="789198"/>
                </a:lnTo>
                <a:lnTo>
                  <a:pt x="132078" y="792364"/>
                </a:lnTo>
                <a:lnTo>
                  <a:pt x="3046535" y="791965"/>
                </a:lnTo>
                <a:lnTo>
                  <a:pt x="3087969" y="781855"/>
                </a:lnTo>
                <a:lnTo>
                  <a:pt x="3123077" y="759834"/>
                </a:lnTo>
                <a:lnTo>
                  <a:pt x="3149559" y="728209"/>
                </a:lnTo>
                <a:lnTo>
                  <a:pt x="3165117" y="689285"/>
                </a:lnTo>
                <a:lnTo>
                  <a:pt x="3168283" y="660419"/>
                </a:lnTo>
                <a:lnTo>
                  <a:pt x="3167875" y="121643"/>
                </a:lnTo>
                <a:lnTo>
                  <a:pt x="3157734" y="80282"/>
                </a:lnTo>
                <a:lnTo>
                  <a:pt x="3135691" y="45206"/>
                </a:lnTo>
                <a:lnTo>
                  <a:pt x="3104042" y="18730"/>
                </a:lnTo>
                <a:lnTo>
                  <a:pt x="3065083" y="3168"/>
                </a:lnTo>
                <a:lnTo>
                  <a:pt x="3036182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6" y="297179"/>
            <a:ext cx="8170163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040" y="175295"/>
            <a:ext cx="8048356" cy="672748"/>
          </a:xfrm>
          <a:prstGeom prst="rect">
            <a:avLst/>
          </a:prstGeom>
        </p:spPr>
        <p:txBody>
          <a:bodyPr vert="horz" wrap="square" lIns="0" tIns="376682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lang="ru-RU" sz="19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особенно повлияло на расходы районного бюджета в </a:t>
            </a:r>
            <a:r>
              <a:rPr lang="en-US" sz="19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9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19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  <a:endParaRPr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8200" y="6400800"/>
            <a:ext cx="685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970" y="1653939"/>
            <a:ext cx="8663940" cy="427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040" y="2314638"/>
            <a:ext cx="4956160" cy="2956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Указов Президента от 8 мая 2012 года, направленных на улучшение государственной социальной политики, политики в области образования, демографической и социальной политики.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720" y="1725365"/>
            <a:ext cx="220599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</a:pPr>
            <a:r>
              <a:rPr lang="en-US" spc="5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7620" y="2813883"/>
            <a:ext cx="232664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2078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39139" y="304800"/>
            <a:ext cx="8097535" cy="7654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102105"/>
            <a:ext cx="8001000" cy="1275957"/>
          </a:xfrm>
          <a:prstGeom prst="rect">
            <a:avLst/>
          </a:prstGeom>
        </p:spPr>
        <p:txBody>
          <a:bodyPr vert="horz" wrap="square" lIns="0" tIns="288257" rIns="0" bIns="0" rtlCol="0">
            <a:spAutoFit/>
          </a:bodyPr>
          <a:lstStyle/>
          <a:p>
            <a:pPr marL="736600"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594343" y="6338287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</a:t>
            </a:r>
            <a:endParaRPr spc="-15" dirty="0"/>
          </a:p>
        </p:txBody>
      </p:sp>
      <p:sp>
        <p:nvSpPr>
          <p:cNvPr id="12" name="object 12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663" y="0"/>
                </a:moveTo>
                <a:lnTo>
                  <a:pt x="301331" y="1891"/>
                </a:lnTo>
                <a:lnTo>
                  <a:pt x="245993" y="7365"/>
                </a:lnTo>
                <a:lnTo>
                  <a:pt x="194390" y="16126"/>
                </a:lnTo>
                <a:lnTo>
                  <a:pt x="147263" y="27876"/>
                </a:lnTo>
                <a:lnTo>
                  <a:pt x="105354" y="42316"/>
                </a:lnTo>
                <a:lnTo>
                  <a:pt x="69402" y="59151"/>
                </a:lnTo>
                <a:lnTo>
                  <a:pt x="28268" y="88239"/>
                </a:lnTo>
                <a:lnTo>
                  <a:pt x="4708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8" y="200696"/>
                </a:lnTo>
                <a:lnTo>
                  <a:pt x="69402" y="229781"/>
                </a:lnTo>
                <a:lnTo>
                  <a:pt x="105354" y="246614"/>
                </a:lnTo>
                <a:lnTo>
                  <a:pt x="147263" y="261053"/>
                </a:lnTo>
                <a:lnTo>
                  <a:pt x="194390" y="272802"/>
                </a:lnTo>
                <a:lnTo>
                  <a:pt x="245993" y="281563"/>
                </a:lnTo>
                <a:lnTo>
                  <a:pt x="301331" y="287038"/>
                </a:lnTo>
                <a:lnTo>
                  <a:pt x="359663" y="288929"/>
                </a:lnTo>
                <a:lnTo>
                  <a:pt x="389144" y="288450"/>
                </a:lnTo>
                <a:lnTo>
                  <a:pt x="446048" y="284730"/>
                </a:lnTo>
                <a:lnTo>
                  <a:pt x="499591" y="277575"/>
                </a:lnTo>
                <a:lnTo>
                  <a:pt x="549031" y="267283"/>
                </a:lnTo>
                <a:lnTo>
                  <a:pt x="593628" y="254151"/>
                </a:lnTo>
                <a:lnTo>
                  <a:pt x="632640" y="238478"/>
                </a:lnTo>
                <a:lnTo>
                  <a:pt x="679064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3" y="88239"/>
                </a:lnTo>
                <a:lnTo>
                  <a:pt x="649819" y="59151"/>
                </a:lnTo>
                <a:lnTo>
                  <a:pt x="613878" y="42316"/>
                </a:lnTo>
                <a:lnTo>
                  <a:pt x="571981" y="27876"/>
                </a:lnTo>
                <a:lnTo>
                  <a:pt x="524870" y="16126"/>
                </a:lnTo>
                <a:lnTo>
                  <a:pt x="473286" y="7365"/>
                </a:lnTo>
                <a:lnTo>
                  <a:pt x="417970" y="1891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8" y="98809"/>
                </a:lnTo>
                <a:lnTo>
                  <a:pt x="53892" y="68372"/>
                </a:lnTo>
                <a:lnTo>
                  <a:pt x="105354" y="42316"/>
                </a:lnTo>
                <a:lnTo>
                  <a:pt x="147263" y="27876"/>
                </a:lnTo>
                <a:lnTo>
                  <a:pt x="194390" y="16126"/>
                </a:lnTo>
                <a:lnTo>
                  <a:pt x="245993" y="7365"/>
                </a:lnTo>
                <a:lnTo>
                  <a:pt x="301331" y="1891"/>
                </a:lnTo>
                <a:lnTo>
                  <a:pt x="359663" y="0"/>
                </a:lnTo>
                <a:lnTo>
                  <a:pt x="389144" y="478"/>
                </a:lnTo>
                <a:lnTo>
                  <a:pt x="446048" y="4199"/>
                </a:lnTo>
                <a:lnTo>
                  <a:pt x="499591" y="11354"/>
                </a:lnTo>
                <a:lnTo>
                  <a:pt x="549031" y="21646"/>
                </a:lnTo>
                <a:lnTo>
                  <a:pt x="593628" y="34778"/>
                </a:lnTo>
                <a:lnTo>
                  <a:pt x="632640" y="50453"/>
                </a:lnTo>
                <a:lnTo>
                  <a:pt x="679064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3" y="200696"/>
                </a:lnTo>
                <a:lnTo>
                  <a:pt x="649819" y="229781"/>
                </a:lnTo>
                <a:lnTo>
                  <a:pt x="613878" y="246614"/>
                </a:lnTo>
                <a:lnTo>
                  <a:pt x="571981" y="261053"/>
                </a:lnTo>
                <a:lnTo>
                  <a:pt x="524870" y="272802"/>
                </a:lnTo>
                <a:lnTo>
                  <a:pt x="473286" y="281563"/>
                </a:lnTo>
                <a:lnTo>
                  <a:pt x="417970" y="287038"/>
                </a:lnTo>
                <a:lnTo>
                  <a:pt x="359663" y="288929"/>
                </a:lnTo>
                <a:lnTo>
                  <a:pt x="330169" y="288450"/>
                </a:lnTo>
                <a:lnTo>
                  <a:pt x="273242" y="284730"/>
                </a:lnTo>
                <a:lnTo>
                  <a:pt x="219678" y="277575"/>
                </a:lnTo>
                <a:lnTo>
                  <a:pt x="170221" y="267283"/>
                </a:lnTo>
                <a:lnTo>
                  <a:pt x="125610" y="254151"/>
                </a:lnTo>
                <a:lnTo>
                  <a:pt x="86587" y="238478"/>
                </a:lnTo>
                <a:lnTo>
                  <a:pt x="40150" y="210853"/>
                </a:lnTo>
                <a:lnTo>
                  <a:pt x="10454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739139" y="1378062"/>
            <a:ext cx="7940041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района с основными  положениями главного финансового документа Починковского муниципального района Нижегородской области – районного бюджета, а именно проекта районного бюджета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и на плановый период 20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годы.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, культуры, физической культуры и спорта, сельского хозяйства и в других сферах.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Починковского муниципального района Нижегородской области, интересы которых в той или иной мере затронуты районным бюджетом.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875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4862" y="280656"/>
            <a:ext cx="61575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 marR="5080" indent="-881380">
              <a:lnSpc>
                <a:spcPts val="2590"/>
              </a:lnSpc>
              <a:tabLst>
                <a:tab pos="2499995" algn="l"/>
              </a:tabLst>
            </a:pP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Как распределены расходы районного бюджета на </a:t>
            </a:r>
            <a:r>
              <a:rPr lang="en-US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2020</a:t>
            </a: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-202</a:t>
            </a:r>
            <a:r>
              <a:rPr lang="en-US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годы по основным отраслям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-237990" y="1714134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-237990" y="5838459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359155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359155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11616853"/>
              </p:ext>
            </p:extLst>
          </p:nvPr>
        </p:nvGraphicFramePr>
        <p:xfrm>
          <a:off x="685800" y="1219200"/>
          <a:ext cx="829513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0"/>
            <a:ext cx="3555351" cy="2216016"/>
          </a:xfrm>
          <a:prstGeom prst="rect">
            <a:avLst/>
          </a:prstGeom>
        </p:spPr>
      </p:pic>
    </p:spTree>
  </p:cSld>
  <p:clrMapOvr>
    <a:masterClrMapping/>
  </p:clrMapOvr>
  <p:transition advTm="7375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0014838"/>
              </p:ext>
            </p:extLst>
          </p:nvPr>
        </p:nvGraphicFramePr>
        <p:xfrm>
          <a:off x="457200" y="6858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229600" y="6400800"/>
            <a:ext cx="762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579495" cy="2514600"/>
          </a:xfrm>
          <a:prstGeom prst="rect">
            <a:avLst/>
          </a:prstGeom>
        </p:spPr>
      </p:pic>
    </p:spTree>
  </p:cSld>
  <p:clrMapOvr>
    <a:masterClrMapping/>
  </p:clrMapOvr>
  <p:transition advTm="75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3477227"/>
              </p:ext>
            </p:extLst>
          </p:nvPr>
        </p:nvGraphicFramePr>
        <p:xfrm>
          <a:off x="466725" y="6096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153400" y="64008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3074" name="Picture 2" descr="https://in-news.ru/upload/iblock/dff/dff8905da40c29eef2479b894fdaba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" y="3505200"/>
            <a:ext cx="36991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687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s://yt3.ggpht.com/-YJawIvyLnHo/AAAAAAAAAAI/AAAAAAAAAAA/Sn2CvDjC-XA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828800" cy="18288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87" y="220888"/>
            <a:ext cx="8229600" cy="573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01994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lang="ru-RU"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расходы по отраслям социальной сферы</a:t>
            </a:r>
            <a:endParaRPr sz="2400" b="1" spc="4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xn----gtbnalitiu5eta.xn--p1ai/wp-content/uploads/2017/08/shkola-14-mytischi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5394"/>
            <a:ext cx="3237250" cy="2015142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8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15815" y="6263080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20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8089670" y="6412797"/>
            <a:ext cx="957408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6400800"/>
            <a:ext cx="9698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/>
          <p:cNvSpPr/>
          <p:nvPr/>
        </p:nvSpPr>
        <p:spPr>
          <a:xfrm>
            <a:off x="3398641" y="6038379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71550" y="6015613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89402" y="6033834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43840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423,3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48334" y="2129067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427,4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4024" y="1736908"/>
            <a:ext cx="76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433,4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48600" y="5334000"/>
            <a:ext cx="72265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120,1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24800" y="487680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113,5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77818" y="440288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107,4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67359" y="1011330"/>
            <a:ext cx="1204561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43458" y="1018669"/>
            <a:ext cx="1533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3353" y="3897854"/>
            <a:ext cx="11680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3748" y="1600530"/>
            <a:ext cx="163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384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399" y="2438400"/>
            <a:ext cx="105710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0403" y="6033834"/>
            <a:ext cx="533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" name="Рисунок 67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5395" y="6063559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48834" y="6068261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43434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5257800"/>
            <a:ext cx="1371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https://yt3.ggpht.com/-j_btd1u9Ds0/AAAAAAAAAAI/AAAAAAAAAAA/U5_U_AGQTMY/s100-c-k-no-mo-rj-c0xffffff/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038600"/>
            <a:ext cx="1905000" cy="1600200"/>
          </a:xfrm>
          <a:prstGeom prst="rect">
            <a:avLst/>
          </a:prstGeom>
          <a:noFill/>
        </p:spPr>
      </p:pic>
      <p:pic>
        <p:nvPicPr>
          <p:cNvPr id="4102" name="Picture 6" descr="https://media.nazaccent.ru/files/34/19/341926dfa5d2b3ea04683c7143f5d2b2_4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475060"/>
            <a:ext cx="3502025" cy="2225653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675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" y="163068"/>
            <a:ext cx="8727947" cy="106047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385331"/>
            <a:ext cx="8991600" cy="681469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ru-RU" sz="19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средств районного бюджета распределено в рамках муниципальных программ Починковского муниципального района Нижегородской области</a:t>
            </a:r>
            <a:endParaRPr sz="19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91404" y="638845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21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151" y="4505454"/>
            <a:ext cx="322449" cy="599945"/>
          </a:xfrm>
          <a:custGeom>
            <a:avLst/>
            <a:gdLst/>
            <a:ahLst/>
            <a:cxnLst/>
            <a:rect l="l" t="t" r="r" b="b"/>
            <a:pathLst>
              <a:path w="56514" h="368300">
                <a:moveTo>
                  <a:pt x="0" y="0"/>
                </a:moveTo>
                <a:lnTo>
                  <a:pt x="0" y="201036"/>
                </a:lnTo>
                <a:lnTo>
                  <a:pt x="56266" y="201036"/>
                </a:lnTo>
                <a:lnTo>
                  <a:pt x="56266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7204" y="2700131"/>
            <a:ext cx="1656080" cy="523875"/>
          </a:xfrm>
          <a:custGeom>
            <a:avLst/>
            <a:gdLst/>
            <a:ahLst/>
            <a:cxnLst/>
            <a:rect l="l" t="t" r="r" b="b"/>
            <a:pathLst>
              <a:path w="1656079" h="523875">
                <a:moveTo>
                  <a:pt x="0" y="0"/>
                </a:moveTo>
                <a:lnTo>
                  <a:pt x="0" y="356768"/>
                </a:lnTo>
                <a:lnTo>
                  <a:pt x="1655947" y="356768"/>
                </a:lnTo>
                <a:lnTo>
                  <a:pt x="1655947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062" y="4524504"/>
            <a:ext cx="220738" cy="580896"/>
          </a:xfrm>
          <a:custGeom>
            <a:avLst/>
            <a:gdLst/>
            <a:ahLst/>
            <a:cxnLst/>
            <a:rect l="l" t="t" r="r" b="b"/>
            <a:pathLst>
              <a:path w="16510" h="368300">
                <a:moveTo>
                  <a:pt x="0" y="0"/>
                </a:moveTo>
                <a:lnTo>
                  <a:pt x="0" y="201167"/>
                </a:lnTo>
                <a:lnTo>
                  <a:pt x="16520" y="201167"/>
                </a:lnTo>
                <a:lnTo>
                  <a:pt x="16520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063" y="2700131"/>
            <a:ext cx="1595755" cy="523875"/>
          </a:xfrm>
          <a:custGeom>
            <a:avLst/>
            <a:gdLst/>
            <a:ahLst/>
            <a:cxnLst/>
            <a:rect l="l" t="t" r="r" b="b"/>
            <a:pathLst>
              <a:path w="1595754" h="523875">
                <a:moveTo>
                  <a:pt x="1595140" y="0"/>
                </a:moveTo>
                <a:lnTo>
                  <a:pt x="1595140" y="356768"/>
                </a:lnTo>
                <a:lnTo>
                  <a:pt x="0" y="356768"/>
                </a:lnTo>
                <a:lnTo>
                  <a:pt x="0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067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3"/>
                </a:lnTo>
                <a:lnTo>
                  <a:pt x="8016" y="72169"/>
                </a:lnTo>
                <a:lnTo>
                  <a:pt x="0" y="114299"/>
                </a:lnTo>
                <a:lnTo>
                  <a:pt x="494" y="1039253"/>
                </a:lnTo>
                <a:lnTo>
                  <a:pt x="12186" y="1079952"/>
                </a:lnTo>
                <a:lnTo>
                  <a:pt x="37107" y="1112839"/>
                </a:lnTo>
                <a:lnTo>
                  <a:pt x="72173" y="1134831"/>
                </a:lnTo>
                <a:lnTo>
                  <a:pt x="114299" y="1142847"/>
                </a:lnTo>
                <a:lnTo>
                  <a:pt x="4078773" y="1142352"/>
                </a:lnTo>
                <a:lnTo>
                  <a:pt x="4119473" y="1130662"/>
                </a:lnTo>
                <a:lnTo>
                  <a:pt x="4152360" y="1105743"/>
                </a:lnTo>
                <a:lnTo>
                  <a:pt x="4174352" y="1070678"/>
                </a:lnTo>
                <a:lnTo>
                  <a:pt x="4182367" y="1028547"/>
                </a:lnTo>
                <a:lnTo>
                  <a:pt x="4181873" y="103594"/>
                </a:lnTo>
                <a:lnTo>
                  <a:pt x="4170183" y="62894"/>
                </a:lnTo>
                <a:lnTo>
                  <a:pt x="4145264" y="30007"/>
                </a:lnTo>
                <a:lnTo>
                  <a:pt x="4110198" y="8015"/>
                </a:lnTo>
                <a:lnTo>
                  <a:pt x="406806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6" y="72169"/>
                </a:lnTo>
                <a:lnTo>
                  <a:pt x="30011" y="37103"/>
                </a:lnTo>
                <a:lnTo>
                  <a:pt x="62898" y="12184"/>
                </a:lnTo>
                <a:lnTo>
                  <a:pt x="103595" y="494"/>
                </a:lnTo>
                <a:lnTo>
                  <a:pt x="4068067" y="0"/>
                </a:lnTo>
                <a:lnTo>
                  <a:pt x="4082706" y="928"/>
                </a:lnTo>
                <a:lnTo>
                  <a:pt x="4122824" y="13945"/>
                </a:lnTo>
                <a:lnTo>
                  <a:pt x="4154850" y="39911"/>
                </a:lnTo>
                <a:lnTo>
                  <a:pt x="4175701" y="75745"/>
                </a:lnTo>
                <a:lnTo>
                  <a:pt x="4182367" y="1028547"/>
                </a:lnTo>
                <a:lnTo>
                  <a:pt x="4181439" y="1043185"/>
                </a:lnTo>
                <a:lnTo>
                  <a:pt x="4168422" y="1083303"/>
                </a:lnTo>
                <a:lnTo>
                  <a:pt x="4142456" y="1115329"/>
                </a:lnTo>
                <a:lnTo>
                  <a:pt x="4106622" y="1136181"/>
                </a:lnTo>
                <a:lnTo>
                  <a:pt x="114299" y="1142847"/>
                </a:lnTo>
                <a:lnTo>
                  <a:pt x="99663" y="1141918"/>
                </a:lnTo>
                <a:lnTo>
                  <a:pt x="59547" y="1128901"/>
                </a:lnTo>
                <a:lnTo>
                  <a:pt x="27521" y="1102935"/>
                </a:lnTo>
                <a:lnTo>
                  <a:pt x="6667" y="106710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913" y="1761094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202" y="0"/>
                </a:moveTo>
                <a:lnTo>
                  <a:pt x="103593" y="494"/>
                </a:lnTo>
                <a:lnTo>
                  <a:pt x="62893" y="12184"/>
                </a:lnTo>
                <a:lnTo>
                  <a:pt x="30006" y="37103"/>
                </a:lnTo>
                <a:lnTo>
                  <a:pt x="8015" y="72169"/>
                </a:lnTo>
                <a:lnTo>
                  <a:pt x="0" y="114299"/>
                </a:lnTo>
                <a:lnTo>
                  <a:pt x="494" y="1039283"/>
                </a:lnTo>
                <a:lnTo>
                  <a:pt x="12184" y="1079983"/>
                </a:lnTo>
                <a:lnTo>
                  <a:pt x="37102" y="1112870"/>
                </a:lnTo>
                <a:lnTo>
                  <a:pt x="72168" y="1134862"/>
                </a:lnTo>
                <a:lnTo>
                  <a:pt x="114299" y="1142878"/>
                </a:lnTo>
                <a:lnTo>
                  <a:pt x="4078903" y="1142383"/>
                </a:lnTo>
                <a:lnTo>
                  <a:pt x="4119593" y="1130693"/>
                </a:lnTo>
                <a:lnTo>
                  <a:pt x="4152483" y="1105774"/>
                </a:lnTo>
                <a:lnTo>
                  <a:pt x="4174482" y="1070708"/>
                </a:lnTo>
                <a:lnTo>
                  <a:pt x="4182502" y="1028578"/>
                </a:lnTo>
                <a:lnTo>
                  <a:pt x="4182006" y="103594"/>
                </a:lnTo>
                <a:lnTo>
                  <a:pt x="4170311" y="62894"/>
                </a:lnTo>
                <a:lnTo>
                  <a:pt x="4145386" y="30007"/>
                </a:lnTo>
                <a:lnTo>
                  <a:pt x="4110319" y="8015"/>
                </a:lnTo>
                <a:lnTo>
                  <a:pt x="406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в 2020 -870,7 млн. руб.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.-856,8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г.-871,8 млн. руб.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5913" y="1747266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5" y="72169"/>
                </a:lnTo>
                <a:lnTo>
                  <a:pt x="30006" y="37103"/>
                </a:lnTo>
                <a:lnTo>
                  <a:pt x="62893" y="12184"/>
                </a:lnTo>
                <a:lnTo>
                  <a:pt x="103593" y="494"/>
                </a:lnTo>
                <a:lnTo>
                  <a:pt x="4068202" y="0"/>
                </a:lnTo>
                <a:lnTo>
                  <a:pt x="4082834" y="928"/>
                </a:lnTo>
                <a:lnTo>
                  <a:pt x="4122944" y="13945"/>
                </a:lnTo>
                <a:lnTo>
                  <a:pt x="4154973" y="39911"/>
                </a:lnTo>
                <a:lnTo>
                  <a:pt x="4175832" y="75745"/>
                </a:lnTo>
                <a:lnTo>
                  <a:pt x="4182502" y="1028578"/>
                </a:lnTo>
                <a:lnTo>
                  <a:pt x="4181572" y="1043216"/>
                </a:lnTo>
                <a:lnTo>
                  <a:pt x="4168550" y="1083334"/>
                </a:lnTo>
                <a:lnTo>
                  <a:pt x="4142577" y="1115360"/>
                </a:lnTo>
                <a:lnTo>
                  <a:pt x="4106744" y="1136211"/>
                </a:lnTo>
                <a:lnTo>
                  <a:pt x="114299" y="1142878"/>
                </a:lnTo>
                <a:lnTo>
                  <a:pt x="99661" y="1141949"/>
                </a:lnTo>
                <a:lnTo>
                  <a:pt x="59542" y="1128932"/>
                </a:lnTo>
                <a:lnTo>
                  <a:pt x="27516" y="1102966"/>
                </a:lnTo>
                <a:lnTo>
                  <a:pt x="6665" y="106713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4693" y="3223390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793" y="0"/>
                </a:moveTo>
                <a:lnTo>
                  <a:pt x="122927" y="191"/>
                </a:lnTo>
                <a:lnTo>
                  <a:pt x="81248" y="9471"/>
                </a:lnTo>
                <a:lnTo>
                  <a:pt x="45808" y="30978"/>
                </a:lnTo>
                <a:lnTo>
                  <a:pt x="19001" y="62339"/>
                </a:lnTo>
                <a:lnTo>
                  <a:pt x="3217" y="101180"/>
                </a:lnTo>
                <a:lnTo>
                  <a:pt x="0" y="130058"/>
                </a:lnTo>
                <a:lnTo>
                  <a:pt x="191" y="1177948"/>
                </a:lnTo>
                <a:lnTo>
                  <a:pt x="9483" y="1219672"/>
                </a:lnTo>
                <a:lnTo>
                  <a:pt x="31010" y="1255116"/>
                </a:lnTo>
                <a:lnTo>
                  <a:pt x="62380" y="1281905"/>
                </a:lnTo>
                <a:lnTo>
                  <a:pt x="101201" y="1297668"/>
                </a:lnTo>
                <a:lnTo>
                  <a:pt x="130039" y="1300880"/>
                </a:lnTo>
                <a:lnTo>
                  <a:pt x="2788930" y="1300688"/>
                </a:lnTo>
                <a:lnTo>
                  <a:pt x="2830659" y="1291407"/>
                </a:lnTo>
                <a:lnTo>
                  <a:pt x="2866100" y="1269902"/>
                </a:lnTo>
                <a:lnTo>
                  <a:pt x="2892883" y="1238544"/>
                </a:lnTo>
                <a:lnTo>
                  <a:pt x="2908641" y="1199705"/>
                </a:lnTo>
                <a:lnTo>
                  <a:pt x="2911851" y="1170828"/>
                </a:lnTo>
                <a:lnTo>
                  <a:pt x="2911659" y="122919"/>
                </a:lnTo>
                <a:lnTo>
                  <a:pt x="2902380" y="81201"/>
                </a:lnTo>
                <a:lnTo>
                  <a:pt x="2880878" y="45762"/>
                </a:lnTo>
                <a:lnTo>
                  <a:pt x="2849521" y="18974"/>
                </a:lnTo>
                <a:lnTo>
                  <a:pt x="2810678" y="3211"/>
                </a:lnTo>
                <a:lnTo>
                  <a:pt x="27817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8959" y="3209563"/>
            <a:ext cx="2926037" cy="1326626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58"/>
                </a:moveTo>
                <a:lnTo>
                  <a:pt x="7106" y="87549"/>
                </a:lnTo>
                <a:lnTo>
                  <a:pt x="26830" y="50937"/>
                </a:lnTo>
                <a:lnTo>
                  <a:pt x="56780" y="22597"/>
                </a:lnTo>
                <a:lnTo>
                  <a:pt x="94565" y="4902"/>
                </a:lnTo>
                <a:lnTo>
                  <a:pt x="2781793" y="0"/>
                </a:lnTo>
                <a:lnTo>
                  <a:pt x="2796476" y="817"/>
                </a:lnTo>
                <a:lnTo>
                  <a:pt x="2837288" y="12378"/>
                </a:lnTo>
                <a:lnTo>
                  <a:pt x="2871404" y="35754"/>
                </a:lnTo>
                <a:lnTo>
                  <a:pt x="2896454" y="68573"/>
                </a:lnTo>
                <a:lnTo>
                  <a:pt x="2910070" y="108462"/>
                </a:lnTo>
                <a:lnTo>
                  <a:pt x="2911851" y="1170828"/>
                </a:lnTo>
                <a:lnTo>
                  <a:pt x="2911034" y="1185506"/>
                </a:lnTo>
                <a:lnTo>
                  <a:pt x="2899478" y="1226312"/>
                </a:lnTo>
                <a:lnTo>
                  <a:pt x="2876106" y="1260427"/>
                </a:lnTo>
                <a:lnTo>
                  <a:pt x="2843288" y="1285480"/>
                </a:lnTo>
                <a:lnTo>
                  <a:pt x="2803392" y="1299099"/>
                </a:lnTo>
                <a:lnTo>
                  <a:pt x="130039" y="1300880"/>
                </a:lnTo>
                <a:lnTo>
                  <a:pt x="115383" y="1300062"/>
                </a:lnTo>
                <a:lnTo>
                  <a:pt x="74610" y="1288502"/>
                </a:lnTo>
                <a:lnTo>
                  <a:pt x="40491" y="1265124"/>
                </a:lnTo>
                <a:lnTo>
                  <a:pt x="15418" y="1232302"/>
                </a:lnTo>
                <a:lnTo>
                  <a:pt x="1781" y="1192408"/>
                </a:lnTo>
                <a:lnTo>
                  <a:pt x="0" y="1300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4426" y="3381641"/>
            <a:ext cx="3100261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808" y="0"/>
                </a:moveTo>
                <a:lnTo>
                  <a:pt x="122939" y="190"/>
                </a:lnTo>
                <a:lnTo>
                  <a:pt x="81210" y="9460"/>
                </a:lnTo>
                <a:lnTo>
                  <a:pt x="45765" y="30957"/>
                </a:lnTo>
                <a:lnTo>
                  <a:pt x="18974" y="62310"/>
                </a:lnTo>
                <a:lnTo>
                  <a:pt x="3211" y="101148"/>
                </a:lnTo>
                <a:lnTo>
                  <a:pt x="0" y="130027"/>
                </a:lnTo>
                <a:lnTo>
                  <a:pt x="191" y="1177912"/>
                </a:lnTo>
                <a:lnTo>
                  <a:pt x="9466" y="1219599"/>
                </a:lnTo>
                <a:lnTo>
                  <a:pt x="30967" y="1255042"/>
                </a:lnTo>
                <a:lnTo>
                  <a:pt x="62322" y="1281853"/>
                </a:lnTo>
                <a:lnTo>
                  <a:pt x="101160" y="1297638"/>
                </a:lnTo>
                <a:lnTo>
                  <a:pt x="130039" y="1300855"/>
                </a:lnTo>
                <a:lnTo>
                  <a:pt x="2788931" y="1300663"/>
                </a:lnTo>
                <a:lnTo>
                  <a:pt x="2830611" y="1291367"/>
                </a:lnTo>
                <a:lnTo>
                  <a:pt x="2866052" y="1269839"/>
                </a:lnTo>
                <a:lnTo>
                  <a:pt x="2892863" y="1238467"/>
                </a:lnTo>
                <a:lnTo>
                  <a:pt x="2908649" y="1199644"/>
                </a:lnTo>
                <a:lnTo>
                  <a:pt x="2911867" y="1170803"/>
                </a:lnTo>
                <a:lnTo>
                  <a:pt x="2911675" y="122913"/>
                </a:lnTo>
                <a:lnTo>
                  <a:pt x="2902382" y="81192"/>
                </a:lnTo>
                <a:lnTo>
                  <a:pt x="2880851" y="45754"/>
                </a:lnTo>
                <a:lnTo>
                  <a:pt x="2849476" y="18970"/>
                </a:lnTo>
                <a:lnTo>
                  <a:pt x="2810650" y="3210"/>
                </a:lnTo>
                <a:lnTo>
                  <a:pt x="2781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по 13 муниципальным программам</a:t>
            </a:r>
          </a:p>
        </p:txBody>
      </p:sp>
      <p:sp>
        <p:nvSpPr>
          <p:cNvPr id="21" name="object 21"/>
          <p:cNvSpPr/>
          <p:nvPr/>
        </p:nvSpPr>
        <p:spPr>
          <a:xfrm>
            <a:off x="1732553" y="3381641"/>
            <a:ext cx="3112135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27"/>
                </a:moveTo>
                <a:lnTo>
                  <a:pt x="7094" y="87517"/>
                </a:lnTo>
                <a:lnTo>
                  <a:pt x="26796" y="50910"/>
                </a:lnTo>
                <a:lnTo>
                  <a:pt x="56735" y="22579"/>
                </a:lnTo>
                <a:lnTo>
                  <a:pt x="94538" y="4894"/>
                </a:lnTo>
                <a:lnTo>
                  <a:pt x="2781808" y="0"/>
                </a:lnTo>
                <a:lnTo>
                  <a:pt x="2796466" y="817"/>
                </a:lnTo>
                <a:lnTo>
                  <a:pt x="2837243" y="12375"/>
                </a:lnTo>
                <a:lnTo>
                  <a:pt x="2871368" y="35747"/>
                </a:lnTo>
                <a:lnTo>
                  <a:pt x="2896447" y="68564"/>
                </a:lnTo>
                <a:lnTo>
                  <a:pt x="2910085" y="108454"/>
                </a:lnTo>
                <a:lnTo>
                  <a:pt x="2911867" y="1170803"/>
                </a:lnTo>
                <a:lnTo>
                  <a:pt x="2911047" y="1185461"/>
                </a:lnTo>
                <a:lnTo>
                  <a:pt x="2899468" y="1226236"/>
                </a:lnTo>
                <a:lnTo>
                  <a:pt x="2876066" y="1260357"/>
                </a:lnTo>
                <a:lnTo>
                  <a:pt x="2843236" y="1285432"/>
                </a:lnTo>
                <a:lnTo>
                  <a:pt x="2803370" y="1299071"/>
                </a:lnTo>
                <a:lnTo>
                  <a:pt x="130039" y="1300855"/>
                </a:lnTo>
                <a:lnTo>
                  <a:pt x="115360" y="1300036"/>
                </a:lnTo>
                <a:lnTo>
                  <a:pt x="74554" y="1288457"/>
                </a:lnTo>
                <a:lnTo>
                  <a:pt x="40441" y="1265057"/>
                </a:lnTo>
                <a:lnTo>
                  <a:pt x="15392" y="1232225"/>
                </a:lnTo>
                <a:lnTo>
                  <a:pt x="1778" y="1192354"/>
                </a:lnTo>
                <a:lnTo>
                  <a:pt x="0" y="13002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502920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73"/>
                </a:lnTo>
                <a:lnTo>
                  <a:pt x="30011" y="37107"/>
                </a:lnTo>
                <a:lnTo>
                  <a:pt x="62898" y="12186"/>
                </a:lnTo>
                <a:lnTo>
                  <a:pt x="103595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51"/>
                </a:lnTo>
                <a:lnTo>
                  <a:pt x="1798915" y="1043288"/>
                </a:lnTo>
                <a:lnTo>
                  <a:pt x="1785896" y="1083403"/>
                </a:lnTo>
                <a:lnTo>
                  <a:pt x="1759928" y="1115426"/>
                </a:lnTo>
                <a:lnTo>
                  <a:pt x="1724091" y="1136275"/>
                </a:lnTo>
                <a:lnTo>
                  <a:pt x="114299" y="1142939"/>
                </a:lnTo>
                <a:lnTo>
                  <a:pt x="99662" y="1142010"/>
                </a:lnTo>
                <a:lnTo>
                  <a:pt x="59545" y="1128992"/>
                </a:lnTo>
                <a:lnTo>
                  <a:pt x="27517" y="1103026"/>
                </a:lnTo>
                <a:lnTo>
                  <a:pt x="6664" y="1067193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7800" y="5105400"/>
            <a:ext cx="3175880" cy="135089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559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2"/>
                </a:lnTo>
                <a:lnTo>
                  <a:pt x="8016" y="72168"/>
                </a:lnTo>
                <a:lnTo>
                  <a:pt x="0" y="114299"/>
                </a:lnTo>
                <a:lnTo>
                  <a:pt x="494" y="1039326"/>
                </a:lnTo>
                <a:lnTo>
                  <a:pt x="12183" y="1080026"/>
                </a:lnTo>
                <a:lnTo>
                  <a:pt x="37104" y="1112912"/>
                </a:lnTo>
                <a:lnTo>
                  <a:pt x="72171" y="1134902"/>
                </a:lnTo>
                <a:lnTo>
                  <a:pt x="114299" y="1142917"/>
                </a:lnTo>
                <a:lnTo>
                  <a:pt x="1696251" y="1142423"/>
                </a:lnTo>
                <a:lnTo>
                  <a:pt x="1736945" y="1130738"/>
                </a:lnTo>
                <a:lnTo>
                  <a:pt x="1769837" y="1105823"/>
                </a:lnTo>
                <a:lnTo>
                  <a:pt x="1791838" y="1070760"/>
                </a:lnTo>
                <a:lnTo>
                  <a:pt x="1799859" y="1028629"/>
                </a:lnTo>
                <a:lnTo>
                  <a:pt x="1799364" y="103593"/>
                </a:lnTo>
                <a:lnTo>
                  <a:pt x="1787668" y="62893"/>
                </a:lnTo>
                <a:lnTo>
                  <a:pt x="1762743" y="30006"/>
                </a:lnTo>
                <a:lnTo>
                  <a:pt x="1727677" y="8015"/>
                </a:lnTo>
                <a:lnTo>
                  <a:pt x="16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г.-793,5 млн. руб. (91,1%),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г-756,9 млн. руб. (89,3%),  2022 г.-763,1 млн. руб. (89,4%)</a:t>
            </a:r>
          </a:p>
        </p:txBody>
      </p:sp>
      <p:sp>
        <p:nvSpPr>
          <p:cNvPr id="26" name="object 26"/>
          <p:cNvSpPr/>
          <p:nvPr/>
        </p:nvSpPr>
        <p:spPr>
          <a:xfrm>
            <a:off x="1447800" y="5082290"/>
            <a:ext cx="3175880" cy="137400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68"/>
                </a:lnTo>
                <a:lnTo>
                  <a:pt x="30011" y="37102"/>
                </a:lnTo>
                <a:lnTo>
                  <a:pt x="62898" y="12184"/>
                </a:lnTo>
                <a:lnTo>
                  <a:pt x="103595" y="494"/>
                </a:lnTo>
                <a:lnTo>
                  <a:pt x="1685559" y="0"/>
                </a:lnTo>
                <a:lnTo>
                  <a:pt x="1700191" y="928"/>
                </a:lnTo>
                <a:lnTo>
                  <a:pt x="1740301" y="13945"/>
                </a:lnTo>
                <a:lnTo>
                  <a:pt x="1772331" y="39910"/>
                </a:lnTo>
                <a:lnTo>
                  <a:pt x="1793189" y="75744"/>
                </a:lnTo>
                <a:lnTo>
                  <a:pt x="1799859" y="1028629"/>
                </a:lnTo>
                <a:lnTo>
                  <a:pt x="1798929" y="1043268"/>
                </a:lnTo>
                <a:lnTo>
                  <a:pt x="1785905" y="1083385"/>
                </a:lnTo>
                <a:lnTo>
                  <a:pt x="1759930" y="1115408"/>
                </a:lnTo>
                <a:lnTo>
                  <a:pt x="1724094" y="1136255"/>
                </a:lnTo>
                <a:lnTo>
                  <a:pt x="114299" y="1142917"/>
                </a:lnTo>
                <a:lnTo>
                  <a:pt x="99662" y="1141989"/>
                </a:lnTo>
                <a:lnTo>
                  <a:pt x="59545" y="1128973"/>
                </a:lnTo>
                <a:lnTo>
                  <a:pt x="27517" y="1103008"/>
                </a:lnTo>
                <a:lnTo>
                  <a:pt x="6664" y="106717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1909" y="0"/>
                </a:moveTo>
                <a:lnTo>
                  <a:pt x="124129" y="61"/>
                </a:lnTo>
                <a:lnTo>
                  <a:pt x="82132" y="8517"/>
                </a:lnTo>
                <a:lnTo>
                  <a:pt x="46351" y="29520"/>
                </a:lnTo>
                <a:lnTo>
                  <a:pt x="19242" y="60610"/>
                </a:lnTo>
                <a:lnTo>
                  <a:pt x="3260" y="99330"/>
                </a:lnTo>
                <a:lnTo>
                  <a:pt x="0" y="128168"/>
                </a:lnTo>
                <a:lnTo>
                  <a:pt x="61" y="1157674"/>
                </a:lnTo>
                <a:lnTo>
                  <a:pt x="8508" y="1199674"/>
                </a:lnTo>
                <a:lnTo>
                  <a:pt x="29501" y="1235462"/>
                </a:lnTo>
                <a:lnTo>
                  <a:pt x="60583" y="1262579"/>
                </a:lnTo>
                <a:lnTo>
                  <a:pt x="99299" y="1278568"/>
                </a:lnTo>
                <a:lnTo>
                  <a:pt x="128137" y="1281830"/>
                </a:lnTo>
                <a:lnTo>
                  <a:pt x="2666031" y="1281765"/>
                </a:lnTo>
                <a:lnTo>
                  <a:pt x="2708059" y="1273286"/>
                </a:lnTo>
                <a:lnTo>
                  <a:pt x="2743852" y="1252279"/>
                </a:lnTo>
                <a:lnTo>
                  <a:pt x="2770962" y="1221200"/>
                </a:lnTo>
                <a:lnTo>
                  <a:pt x="2786940" y="1182502"/>
                </a:lnTo>
                <a:lnTo>
                  <a:pt x="2790200" y="1153683"/>
                </a:lnTo>
                <a:lnTo>
                  <a:pt x="2790134" y="124036"/>
                </a:lnTo>
                <a:lnTo>
                  <a:pt x="2781648" y="82072"/>
                </a:lnTo>
                <a:lnTo>
                  <a:pt x="2760627" y="46319"/>
                </a:lnTo>
                <a:lnTo>
                  <a:pt x="2729521" y="19229"/>
                </a:lnTo>
                <a:lnTo>
                  <a:pt x="2690775" y="3258"/>
                </a:lnTo>
                <a:lnTo>
                  <a:pt x="266190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68"/>
                </a:moveTo>
                <a:lnTo>
                  <a:pt x="7200" y="85727"/>
                </a:lnTo>
                <a:lnTo>
                  <a:pt x="27163" y="49277"/>
                </a:lnTo>
                <a:lnTo>
                  <a:pt x="57436" y="21276"/>
                </a:lnTo>
                <a:lnTo>
                  <a:pt x="95561" y="4183"/>
                </a:lnTo>
                <a:lnTo>
                  <a:pt x="2661909" y="0"/>
                </a:lnTo>
                <a:lnTo>
                  <a:pt x="2676585" y="829"/>
                </a:lnTo>
                <a:lnTo>
                  <a:pt x="2717333" y="12549"/>
                </a:lnTo>
                <a:lnTo>
                  <a:pt x="2751258" y="36205"/>
                </a:lnTo>
                <a:lnTo>
                  <a:pt x="2775913" y="69343"/>
                </a:lnTo>
                <a:lnTo>
                  <a:pt x="2788849" y="109510"/>
                </a:lnTo>
                <a:lnTo>
                  <a:pt x="2790200" y="1153683"/>
                </a:lnTo>
                <a:lnTo>
                  <a:pt x="2789370" y="1168334"/>
                </a:lnTo>
                <a:lnTo>
                  <a:pt x="2777646" y="1209026"/>
                </a:lnTo>
                <a:lnTo>
                  <a:pt x="2753974" y="1242918"/>
                </a:lnTo>
                <a:lnTo>
                  <a:pt x="2720804" y="1267554"/>
                </a:lnTo>
                <a:lnTo>
                  <a:pt x="2680582" y="1280482"/>
                </a:lnTo>
                <a:lnTo>
                  <a:pt x="128137" y="1281830"/>
                </a:lnTo>
                <a:lnTo>
                  <a:pt x="113476" y="1280999"/>
                </a:lnTo>
                <a:lnTo>
                  <a:pt x="72762" y="1269267"/>
                </a:lnTo>
                <a:lnTo>
                  <a:pt x="38862" y="1245586"/>
                </a:lnTo>
                <a:lnTo>
                  <a:pt x="14233" y="1212415"/>
                </a:lnTo>
                <a:lnTo>
                  <a:pt x="1331" y="1172212"/>
                </a:lnTo>
                <a:lnTo>
                  <a:pt x="0" y="1281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2062" y="0"/>
                </a:moveTo>
                <a:lnTo>
                  <a:pt x="124176" y="64"/>
                </a:lnTo>
                <a:lnTo>
                  <a:pt x="82145" y="8539"/>
                </a:lnTo>
                <a:lnTo>
                  <a:pt x="46350" y="29541"/>
                </a:lnTo>
                <a:lnTo>
                  <a:pt x="19239" y="60616"/>
                </a:lnTo>
                <a:lnTo>
                  <a:pt x="3259" y="99314"/>
                </a:lnTo>
                <a:lnTo>
                  <a:pt x="0" y="128137"/>
                </a:lnTo>
                <a:lnTo>
                  <a:pt x="67" y="1157757"/>
                </a:lnTo>
                <a:lnTo>
                  <a:pt x="8573" y="1199753"/>
                </a:lnTo>
                <a:lnTo>
                  <a:pt x="29599" y="1235512"/>
                </a:lnTo>
                <a:lnTo>
                  <a:pt x="60701" y="1262591"/>
                </a:lnTo>
                <a:lnTo>
                  <a:pt x="99435" y="1278550"/>
                </a:lnTo>
                <a:lnTo>
                  <a:pt x="128290" y="1281805"/>
                </a:lnTo>
                <a:lnTo>
                  <a:pt x="2666149" y="1281741"/>
                </a:lnTo>
                <a:lnTo>
                  <a:pt x="2708122" y="1273268"/>
                </a:lnTo>
                <a:lnTo>
                  <a:pt x="2743880" y="1252258"/>
                </a:lnTo>
                <a:lnTo>
                  <a:pt x="2770971" y="1221156"/>
                </a:lnTo>
                <a:lnTo>
                  <a:pt x="2786941" y="1182410"/>
                </a:lnTo>
                <a:lnTo>
                  <a:pt x="2790200" y="1153539"/>
                </a:lnTo>
                <a:lnTo>
                  <a:pt x="2790139" y="124153"/>
                </a:lnTo>
                <a:lnTo>
                  <a:pt x="2781693" y="82149"/>
                </a:lnTo>
                <a:lnTo>
                  <a:pt x="2760700" y="46361"/>
                </a:lnTo>
                <a:lnTo>
                  <a:pt x="2729618" y="19247"/>
                </a:lnTo>
                <a:lnTo>
                  <a:pt x="2690901" y="3261"/>
                </a:lnTo>
                <a:lnTo>
                  <a:pt x="2662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000" dirty="0"/>
              <a:t>:</a:t>
            </a:r>
          </a:p>
        </p:txBody>
      </p:sp>
      <p:sp>
        <p:nvSpPr>
          <p:cNvPr id="31" name="object 31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37"/>
                </a:moveTo>
                <a:lnTo>
                  <a:pt x="7198" y="85719"/>
                </a:lnTo>
                <a:lnTo>
                  <a:pt x="27160" y="49290"/>
                </a:lnTo>
                <a:lnTo>
                  <a:pt x="57438" y="21300"/>
                </a:lnTo>
                <a:lnTo>
                  <a:pt x="95583" y="4201"/>
                </a:lnTo>
                <a:lnTo>
                  <a:pt x="2662062" y="0"/>
                </a:lnTo>
                <a:lnTo>
                  <a:pt x="2676724" y="830"/>
                </a:lnTo>
                <a:lnTo>
                  <a:pt x="2717439" y="12560"/>
                </a:lnTo>
                <a:lnTo>
                  <a:pt x="2751339" y="36238"/>
                </a:lnTo>
                <a:lnTo>
                  <a:pt x="2775968" y="69407"/>
                </a:lnTo>
                <a:lnTo>
                  <a:pt x="2788869" y="109612"/>
                </a:lnTo>
                <a:lnTo>
                  <a:pt x="2790200" y="1153539"/>
                </a:lnTo>
                <a:lnTo>
                  <a:pt x="2789370" y="1168218"/>
                </a:lnTo>
                <a:lnTo>
                  <a:pt x="2777651" y="1208970"/>
                </a:lnTo>
                <a:lnTo>
                  <a:pt x="2753995" y="1242891"/>
                </a:lnTo>
                <a:lnTo>
                  <a:pt x="2720853" y="1267537"/>
                </a:lnTo>
                <a:lnTo>
                  <a:pt x="2680679" y="1280461"/>
                </a:lnTo>
                <a:lnTo>
                  <a:pt x="128290" y="1281805"/>
                </a:lnTo>
                <a:lnTo>
                  <a:pt x="113619" y="1280977"/>
                </a:lnTo>
                <a:lnTo>
                  <a:pt x="72885" y="1269267"/>
                </a:lnTo>
                <a:lnTo>
                  <a:pt x="38967" y="1245623"/>
                </a:lnTo>
                <a:lnTo>
                  <a:pt x="14311" y="1212486"/>
                </a:lnTo>
                <a:lnTo>
                  <a:pt x="1360" y="1172298"/>
                </a:lnTo>
                <a:lnTo>
                  <a:pt x="0" y="12813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495" y="487324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5" y="72173"/>
                </a:lnTo>
                <a:lnTo>
                  <a:pt x="30007" y="37107"/>
                </a:lnTo>
                <a:lnTo>
                  <a:pt x="62894" y="12186"/>
                </a:lnTo>
                <a:lnTo>
                  <a:pt x="103594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17"/>
                </a:lnTo>
                <a:lnTo>
                  <a:pt x="1798915" y="1043254"/>
                </a:lnTo>
                <a:lnTo>
                  <a:pt x="1785896" y="1083369"/>
                </a:lnTo>
                <a:lnTo>
                  <a:pt x="1759928" y="1115393"/>
                </a:lnTo>
                <a:lnTo>
                  <a:pt x="1724091" y="1136242"/>
                </a:lnTo>
                <a:lnTo>
                  <a:pt x="114299" y="1142905"/>
                </a:lnTo>
                <a:lnTo>
                  <a:pt x="99661" y="1141976"/>
                </a:lnTo>
                <a:lnTo>
                  <a:pt x="59541" y="1128959"/>
                </a:lnTo>
                <a:lnTo>
                  <a:pt x="27514" y="1102992"/>
                </a:lnTo>
                <a:lnTo>
                  <a:pt x="6663" y="1067160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5401" y="5094188"/>
            <a:ext cx="3352801" cy="1362111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422" y="0"/>
                </a:moveTo>
                <a:lnTo>
                  <a:pt x="103566" y="486"/>
                </a:lnTo>
                <a:lnTo>
                  <a:pt x="62857" y="12154"/>
                </a:lnTo>
                <a:lnTo>
                  <a:pt x="29981" y="37070"/>
                </a:lnTo>
                <a:lnTo>
                  <a:pt x="8006" y="72147"/>
                </a:lnTo>
                <a:lnTo>
                  <a:pt x="0" y="114299"/>
                </a:lnTo>
                <a:lnTo>
                  <a:pt x="484" y="1039195"/>
                </a:lnTo>
                <a:lnTo>
                  <a:pt x="12126" y="1079926"/>
                </a:lnTo>
                <a:lnTo>
                  <a:pt x="37001" y="1112842"/>
                </a:lnTo>
                <a:lnTo>
                  <a:pt x="72041" y="1134856"/>
                </a:lnTo>
                <a:lnTo>
                  <a:pt x="114178" y="1142881"/>
                </a:lnTo>
                <a:lnTo>
                  <a:pt x="1696118" y="1142387"/>
                </a:lnTo>
                <a:lnTo>
                  <a:pt x="1736821" y="1130700"/>
                </a:lnTo>
                <a:lnTo>
                  <a:pt x="1769711" y="1105783"/>
                </a:lnTo>
                <a:lnTo>
                  <a:pt x="1791705" y="1070720"/>
                </a:lnTo>
                <a:lnTo>
                  <a:pt x="1799722" y="1028593"/>
                </a:lnTo>
                <a:lnTo>
                  <a:pt x="1799227" y="103593"/>
                </a:lnTo>
                <a:lnTo>
                  <a:pt x="1787537" y="62893"/>
                </a:lnTo>
                <a:lnTo>
                  <a:pt x="1762618" y="30006"/>
                </a:lnTo>
                <a:lnTo>
                  <a:pt x="1727552" y="8015"/>
                </a:lnTo>
                <a:lnTo>
                  <a:pt x="168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/>
              <a:t>г.</a:t>
            </a:r>
            <a:r>
              <a:rPr lang="ru-RU" dirty="0"/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77,2 млн. руб. (8,9 %),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г-91,1 млн. руб. (10,7%),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г-90,4 млн. руб. (10,6%)</a:t>
            </a:r>
          </a:p>
        </p:txBody>
      </p:sp>
      <p:sp>
        <p:nvSpPr>
          <p:cNvPr id="36" name="object 36"/>
          <p:cNvSpPr/>
          <p:nvPr/>
        </p:nvSpPr>
        <p:spPr>
          <a:xfrm>
            <a:off x="5105401" y="5080360"/>
            <a:ext cx="3352800" cy="137593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06" y="72147"/>
                </a:lnTo>
                <a:lnTo>
                  <a:pt x="29981" y="37070"/>
                </a:lnTo>
                <a:lnTo>
                  <a:pt x="62857" y="12154"/>
                </a:lnTo>
                <a:lnTo>
                  <a:pt x="103566" y="486"/>
                </a:lnTo>
                <a:lnTo>
                  <a:pt x="1685422" y="0"/>
                </a:lnTo>
                <a:lnTo>
                  <a:pt x="1700060" y="928"/>
                </a:lnTo>
                <a:lnTo>
                  <a:pt x="1740178" y="13945"/>
                </a:lnTo>
                <a:lnTo>
                  <a:pt x="1772204" y="39910"/>
                </a:lnTo>
                <a:lnTo>
                  <a:pt x="1793055" y="75744"/>
                </a:lnTo>
                <a:lnTo>
                  <a:pt x="1799722" y="1028593"/>
                </a:lnTo>
                <a:lnTo>
                  <a:pt x="1798793" y="1043230"/>
                </a:lnTo>
                <a:lnTo>
                  <a:pt x="1785774" y="1083345"/>
                </a:lnTo>
                <a:lnTo>
                  <a:pt x="1759806" y="1115368"/>
                </a:lnTo>
                <a:lnTo>
                  <a:pt x="1723969" y="1136217"/>
                </a:lnTo>
                <a:lnTo>
                  <a:pt x="114178" y="1142881"/>
                </a:lnTo>
                <a:lnTo>
                  <a:pt x="99533" y="1141951"/>
                </a:lnTo>
                <a:lnTo>
                  <a:pt x="59421" y="1128920"/>
                </a:lnTo>
                <a:lnTo>
                  <a:pt x="27429" y="1102929"/>
                </a:lnTo>
                <a:lnTo>
                  <a:pt x="6624" y="106706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8062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" y="143270"/>
            <a:ext cx="8610600" cy="70769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0" tIns="40449" rIns="0" bIns="0" rtlCol="0">
            <a:spAutoFit/>
          </a:bodyPr>
          <a:lstStyle/>
          <a:p>
            <a:pPr marL="1770380" marR="5080" indent="-1216660" algn="ctr">
              <a:lnSpc>
                <a:spcPts val="2590"/>
              </a:lnSpc>
            </a:pPr>
            <a: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наиболее значимые муниципальные программы  действуют в Починковском муниципальном районе</a:t>
            </a:r>
            <a:endParaRPr sz="20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305800" y="6477000"/>
            <a:ext cx="60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22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55571" y="1746262"/>
            <a:ext cx="646049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40">
              <a:lnSpc>
                <a:spcPts val="2630"/>
              </a:lnSpc>
              <a:tabLst>
                <a:tab pos="3417570" algn="l"/>
              </a:tabLst>
            </a:pPr>
            <a:r>
              <a:rPr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ɚɤ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80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ɚɫɩɪ</a:t>
            </a:r>
            <a:r>
              <a:rPr sz="22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ɞɟɥɟɧɵ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58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-835" dirty="0">
                <a:solidFill>
                  <a:srgbClr val="FFFFFF"/>
                </a:solidFill>
                <a:latin typeface="Times New Roman"/>
                <a:cs typeface="Times New Roman"/>
              </a:rPr>
              <a:t>ɯ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ɞɵ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25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ɥ</a:t>
            </a:r>
            <a:r>
              <a:rPr sz="22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40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39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ɧɨ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8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ɸ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5764" y="1746262"/>
            <a:ext cx="95123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630"/>
              </a:lnSpc>
            </a:pP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ɠ</a:t>
            </a:r>
            <a:r>
              <a:rPr sz="2200" b="1" spc="38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571" y="2043948"/>
            <a:ext cx="638048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1020">
              <a:lnSpc>
                <a:spcPts val="2630"/>
              </a:lnSpc>
            </a:pP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ɧɚ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ɩɨ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ɧ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ɜɧɵɦ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ɚɫɥɹɦ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0872" y="6512188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05" y="1890"/>
                </a:lnTo>
                <a:lnTo>
                  <a:pt x="245872" y="7364"/>
                </a:lnTo>
                <a:lnTo>
                  <a:pt x="194281" y="16123"/>
                </a:lnTo>
                <a:lnTo>
                  <a:pt x="147171" y="27870"/>
                </a:lnTo>
                <a:lnTo>
                  <a:pt x="105281" y="42309"/>
                </a:lnTo>
                <a:lnTo>
                  <a:pt x="69351" y="59141"/>
                </a:lnTo>
                <a:lnTo>
                  <a:pt x="28244" y="88226"/>
                </a:lnTo>
                <a:lnTo>
                  <a:pt x="4703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4" y="200687"/>
                </a:lnTo>
                <a:lnTo>
                  <a:pt x="69351" y="229773"/>
                </a:lnTo>
                <a:lnTo>
                  <a:pt x="105281" y="246605"/>
                </a:lnTo>
                <a:lnTo>
                  <a:pt x="147171" y="261044"/>
                </a:lnTo>
                <a:lnTo>
                  <a:pt x="194281" y="272791"/>
                </a:lnTo>
                <a:lnTo>
                  <a:pt x="245872" y="281551"/>
                </a:lnTo>
                <a:lnTo>
                  <a:pt x="301205" y="287024"/>
                </a:lnTo>
                <a:lnTo>
                  <a:pt x="359542" y="288915"/>
                </a:lnTo>
                <a:lnTo>
                  <a:pt x="389035" y="288436"/>
                </a:lnTo>
                <a:lnTo>
                  <a:pt x="445954" y="284717"/>
                </a:lnTo>
                <a:lnTo>
                  <a:pt x="499503" y="277563"/>
                </a:lnTo>
                <a:lnTo>
                  <a:pt x="548941" y="267272"/>
                </a:lnTo>
                <a:lnTo>
                  <a:pt x="593530" y="254142"/>
                </a:lnTo>
                <a:lnTo>
                  <a:pt x="632531" y="238469"/>
                </a:lnTo>
                <a:lnTo>
                  <a:pt x="678936" y="210844"/>
                </a:lnTo>
                <a:lnTo>
                  <a:pt x="708608" y="179172"/>
                </a:lnTo>
                <a:lnTo>
                  <a:pt x="719053" y="144457"/>
                </a:lnTo>
                <a:lnTo>
                  <a:pt x="717862" y="132609"/>
                </a:lnTo>
                <a:lnTo>
                  <a:pt x="690809" y="88226"/>
                </a:lnTo>
                <a:lnTo>
                  <a:pt x="649704" y="59141"/>
                </a:lnTo>
                <a:lnTo>
                  <a:pt x="613775" y="42309"/>
                </a:lnTo>
                <a:lnTo>
                  <a:pt x="571888" y="27870"/>
                </a:lnTo>
                <a:lnTo>
                  <a:pt x="524782" y="16123"/>
                </a:lnTo>
                <a:lnTo>
                  <a:pt x="473196" y="7364"/>
                </a:lnTo>
                <a:lnTo>
                  <a:pt x="417870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+mj-lt"/>
              </a:rPr>
              <a:t>25</a:t>
            </a:r>
            <a:endParaRPr sz="1600" b="1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0" y="651218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3" y="98796"/>
                </a:lnTo>
                <a:lnTo>
                  <a:pt x="53851" y="68361"/>
                </a:lnTo>
                <a:lnTo>
                  <a:pt x="105281" y="42309"/>
                </a:lnTo>
                <a:lnTo>
                  <a:pt x="147171" y="27870"/>
                </a:lnTo>
                <a:lnTo>
                  <a:pt x="194281" y="16123"/>
                </a:lnTo>
                <a:lnTo>
                  <a:pt x="245872" y="7364"/>
                </a:lnTo>
                <a:lnTo>
                  <a:pt x="301205" y="1890"/>
                </a:lnTo>
                <a:lnTo>
                  <a:pt x="359542" y="0"/>
                </a:lnTo>
                <a:lnTo>
                  <a:pt x="389035" y="478"/>
                </a:lnTo>
                <a:lnTo>
                  <a:pt x="445954" y="4198"/>
                </a:lnTo>
                <a:lnTo>
                  <a:pt x="499503" y="11351"/>
                </a:lnTo>
                <a:lnTo>
                  <a:pt x="548941" y="21642"/>
                </a:lnTo>
                <a:lnTo>
                  <a:pt x="593530" y="34772"/>
                </a:lnTo>
                <a:lnTo>
                  <a:pt x="632531" y="50444"/>
                </a:lnTo>
                <a:lnTo>
                  <a:pt x="678936" y="78069"/>
                </a:lnTo>
                <a:lnTo>
                  <a:pt x="708608" y="109741"/>
                </a:lnTo>
                <a:lnTo>
                  <a:pt x="719053" y="144457"/>
                </a:lnTo>
                <a:lnTo>
                  <a:pt x="717862" y="156305"/>
                </a:lnTo>
                <a:lnTo>
                  <a:pt x="690809" y="200687"/>
                </a:lnTo>
                <a:lnTo>
                  <a:pt x="649704" y="229773"/>
                </a:lnTo>
                <a:lnTo>
                  <a:pt x="613775" y="246605"/>
                </a:lnTo>
                <a:lnTo>
                  <a:pt x="571888" y="261044"/>
                </a:lnTo>
                <a:lnTo>
                  <a:pt x="524782" y="272791"/>
                </a:lnTo>
                <a:lnTo>
                  <a:pt x="473196" y="281551"/>
                </a:lnTo>
                <a:lnTo>
                  <a:pt x="417870" y="287024"/>
                </a:lnTo>
                <a:lnTo>
                  <a:pt x="359542" y="288915"/>
                </a:lnTo>
                <a:lnTo>
                  <a:pt x="330044" y="288436"/>
                </a:lnTo>
                <a:lnTo>
                  <a:pt x="273117" y="284717"/>
                </a:lnTo>
                <a:lnTo>
                  <a:pt x="219563" y="277563"/>
                </a:lnTo>
                <a:lnTo>
                  <a:pt x="170120" y="267272"/>
                </a:lnTo>
                <a:lnTo>
                  <a:pt x="125527" y="254142"/>
                </a:lnTo>
                <a:lnTo>
                  <a:pt x="86525" y="238469"/>
                </a:lnTo>
                <a:lnTo>
                  <a:pt x="40118" y="210844"/>
                </a:lnTo>
                <a:lnTo>
                  <a:pt x="10445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4530"/>
              </p:ext>
            </p:extLst>
          </p:nvPr>
        </p:nvGraphicFramePr>
        <p:xfrm>
          <a:off x="457201" y="900121"/>
          <a:ext cx="7772400" cy="5531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5540">
                  <a:extLst>
                    <a:ext uri="{9D8B030D-6E8A-4147-A177-3AD203B41FA5}">
                      <a16:colId xmlns:a16="http://schemas.microsoft.com/office/drawing/2014/main" val="1102900989"/>
                    </a:ext>
                  </a:extLst>
                </a:gridCol>
                <a:gridCol w="4522876">
                  <a:extLst>
                    <a:ext uri="{9D8B030D-6E8A-4147-A177-3AD203B41FA5}">
                      <a16:colId xmlns:a16="http://schemas.microsoft.com/office/drawing/2014/main" val="3503027158"/>
                    </a:ext>
                  </a:extLst>
                </a:gridCol>
                <a:gridCol w="871824">
                  <a:extLst>
                    <a:ext uri="{9D8B030D-6E8A-4147-A177-3AD203B41FA5}">
                      <a16:colId xmlns:a16="http://schemas.microsoft.com/office/drawing/2014/main" val="2623494811"/>
                    </a:ext>
                  </a:extLst>
                </a:gridCol>
                <a:gridCol w="951080">
                  <a:extLst>
                    <a:ext uri="{9D8B030D-6E8A-4147-A177-3AD203B41FA5}">
                      <a16:colId xmlns:a16="http://schemas.microsoft.com/office/drawing/2014/main" val="1240631226"/>
                    </a:ext>
                  </a:extLst>
                </a:gridCol>
                <a:gridCol w="951080">
                  <a:extLst>
                    <a:ext uri="{9D8B030D-6E8A-4147-A177-3AD203B41FA5}">
                      <a16:colId xmlns:a16="http://schemas.microsoft.com/office/drawing/2014/main" val="1110104364"/>
                    </a:ext>
                  </a:extLst>
                </a:gridCol>
              </a:tblGrid>
              <a:tr h="20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№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муниципальных программ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313045"/>
                  </a:ext>
                </a:extLst>
              </a:tr>
              <a:tr h="53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«Развитие образования в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на период до 2022 года»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432200,8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426365,9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423308,2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671444"/>
                  </a:ext>
                </a:extLst>
              </a:tr>
              <a:tr h="45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«Улучшение условий и охраны труда в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на 2019-2021 годы»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1147,2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1069,4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000411"/>
                  </a:ext>
                </a:extLst>
              </a:tr>
              <a:tr h="66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     « Комплексное      развитие систем коммунальной инфраструктуры 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Нижегородской области на период 2016-2020 годы и на перспективу до 2025 года» 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47312,6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30822,7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31626,3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005337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"Информационное общество и внедрение современных информационных технологий в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на 2019-2020 годы"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984,3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453933"/>
                  </a:ext>
                </a:extLst>
              </a:tr>
              <a:tr h="43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 «Профилактика правонарушений в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Нижегородской области на 2019-2021 годы 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6522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1832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1786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794116"/>
                  </a:ext>
                </a:extLst>
              </a:tr>
              <a:tr h="42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 Развитие малого и среднего предпринимательства в 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на 2016-2020 годы»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500,0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052377"/>
                  </a:ext>
                </a:extLst>
              </a:tr>
              <a:tr h="27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«Развитие культуры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на 2020-2024 годы»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106087,9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111787,8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118331,4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16620"/>
                  </a:ext>
                </a:extLst>
              </a:tr>
              <a:tr h="248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«Формирование современной городской среды на  территории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  на  2018—2022 годы».</a:t>
                      </a: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979,5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979,5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991,4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392209"/>
                  </a:ext>
                </a:extLst>
              </a:tr>
              <a:tr h="34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«Обеспечение населения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доступным  и комфортным жильем на период 2015-2020 гг.»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11366,9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043782"/>
                  </a:ext>
                </a:extLst>
              </a:tr>
              <a:tr h="27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«Развитие физической культуры и спорта в </a:t>
                      </a:r>
                      <a:r>
                        <a:rPr lang="ru-RU" sz="800" dirty="0" err="1">
                          <a:effectLst/>
                        </a:rPr>
                        <a:t>Починковском</a:t>
                      </a:r>
                      <a:r>
                        <a:rPr lang="ru-RU" sz="800" dirty="0">
                          <a:effectLst/>
                        </a:rPr>
                        <a:t> муниципальном районе на 2018-2020 годы»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1275,1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693397"/>
                  </a:ext>
                </a:extLst>
              </a:tr>
              <a:tr h="395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</a:t>
                      </a:r>
                      <a:r>
                        <a:rPr lang="en-US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«Развитие агропромышленного комплекса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87605,9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87990,5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88017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583028"/>
                  </a:ext>
                </a:extLst>
              </a:tr>
              <a:tr h="30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«Управление муниципальными финансами </a:t>
                      </a:r>
                      <a:r>
                        <a:rPr lang="ru-RU" sz="800" dirty="0" err="1">
                          <a:effectLst/>
                        </a:rPr>
                        <a:t>Починковского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97435,5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96079,7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99062,4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049794"/>
                  </a:ext>
                </a:extLst>
              </a:tr>
              <a:tr h="45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"Организация общественных работ и временного трудоустройства несовершеннолетних граждан в возрасте от 14 до 18 лет на 2018-2020 год"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125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06909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625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3" cy="1426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4973" y="859414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16" y="0"/>
                </a:moveTo>
                <a:lnTo>
                  <a:pt x="2873623" y="0"/>
                </a:lnTo>
                <a:lnTo>
                  <a:pt x="2752343" y="20055"/>
                </a:lnTo>
                <a:lnTo>
                  <a:pt x="2628899" y="42397"/>
                </a:lnTo>
                <a:lnTo>
                  <a:pt x="2373386" y="91561"/>
                </a:lnTo>
                <a:lnTo>
                  <a:pt x="2105284" y="149717"/>
                </a:lnTo>
                <a:lnTo>
                  <a:pt x="1824227" y="216651"/>
                </a:lnTo>
                <a:lnTo>
                  <a:pt x="1566671" y="281543"/>
                </a:lnTo>
                <a:lnTo>
                  <a:pt x="842893" y="444611"/>
                </a:lnTo>
                <a:lnTo>
                  <a:pt x="621548" y="489325"/>
                </a:lnTo>
                <a:lnTo>
                  <a:pt x="200040" y="567415"/>
                </a:lnTo>
                <a:lnTo>
                  <a:pt x="0" y="600943"/>
                </a:lnTo>
                <a:lnTo>
                  <a:pt x="138318" y="621151"/>
                </a:lnTo>
                <a:lnTo>
                  <a:pt x="270266" y="638921"/>
                </a:lnTo>
                <a:lnTo>
                  <a:pt x="398038" y="654679"/>
                </a:lnTo>
                <a:lnTo>
                  <a:pt x="644926" y="681471"/>
                </a:lnTo>
                <a:lnTo>
                  <a:pt x="874775" y="699241"/>
                </a:lnTo>
                <a:lnTo>
                  <a:pt x="985540" y="705977"/>
                </a:lnTo>
                <a:lnTo>
                  <a:pt x="1094110" y="710427"/>
                </a:lnTo>
                <a:lnTo>
                  <a:pt x="1298447" y="714999"/>
                </a:lnTo>
                <a:lnTo>
                  <a:pt x="1396380" y="714999"/>
                </a:lnTo>
                <a:lnTo>
                  <a:pt x="1585843" y="710427"/>
                </a:lnTo>
                <a:lnTo>
                  <a:pt x="1675272" y="705977"/>
                </a:lnTo>
                <a:lnTo>
                  <a:pt x="1845563" y="692657"/>
                </a:lnTo>
                <a:lnTo>
                  <a:pt x="1928500" y="683635"/>
                </a:lnTo>
                <a:lnTo>
                  <a:pt x="2086112" y="661294"/>
                </a:lnTo>
                <a:lnTo>
                  <a:pt x="2235067" y="634471"/>
                </a:lnTo>
                <a:lnTo>
                  <a:pt x="2375550" y="603229"/>
                </a:lnTo>
                <a:lnTo>
                  <a:pt x="2509662" y="567415"/>
                </a:lnTo>
                <a:lnTo>
                  <a:pt x="2637403" y="527303"/>
                </a:lnTo>
                <a:lnTo>
                  <a:pt x="2758714" y="482589"/>
                </a:lnTo>
                <a:lnTo>
                  <a:pt x="2875787" y="435589"/>
                </a:lnTo>
                <a:lnTo>
                  <a:pt x="2880116" y="433456"/>
                </a:lnTo>
                <a:lnTo>
                  <a:pt x="288011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422" y="730880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77" y="0"/>
                </a:moveTo>
                <a:lnTo>
                  <a:pt x="685418" y="0"/>
                </a:lnTo>
                <a:lnTo>
                  <a:pt x="527928" y="4571"/>
                </a:lnTo>
                <a:lnTo>
                  <a:pt x="380999" y="11186"/>
                </a:lnTo>
                <a:lnTo>
                  <a:pt x="244733" y="22341"/>
                </a:lnTo>
                <a:lnTo>
                  <a:pt x="117098" y="35813"/>
                </a:lnTo>
                <a:lnTo>
                  <a:pt x="0" y="53736"/>
                </a:lnTo>
                <a:lnTo>
                  <a:pt x="334136" y="96133"/>
                </a:lnTo>
                <a:lnTo>
                  <a:pt x="693922" y="156453"/>
                </a:lnTo>
                <a:lnTo>
                  <a:pt x="1079251" y="234695"/>
                </a:lnTo>
                <a:lnTo>
                  <a:pt x="1283588" y="279288"/>
                </a:lnTo>
                <a:lnTo>
                  <a:pt x="1868926" y="422269"/>
                </a:lnTo>
                <a:lnTo>
                  <a:pt x="2562986" y="576468"/>
                </a:lnTo>
                <a:lnTo>
                  <a:pt x="2882264" y="639074"/>
                </a:lnTo>
                <a:lnTo>
                  <a:pt x="3035548" y="668152"/>
                </a:lnTo>
                <a:lnTo>
                  <a:pt x="3329315" y="717285"/>
                </a:lnTo>
                <a:lnTo>
                  <a:pt x="3469766" y="739536"/>
                </a:lnTo>
                <a:lnTo>
                  <a:pt x="3737990" y="775350"/>
                </a:lnTo>
                <a:lnTo>
                  <a:pt x="3991218" y="806592"/>
                </a:lnTo>
                <a:lnTo>
                  <a:pt x="4112651" y="817747"/>
                </a:lnTo>
                <a:lnTo>
                  <a:pt x="4342500" y="835670"/>
                </a:lnTo>
                <a:lnTo>
                  <a:pt x="4453265" y="842406"/>
                </a:lnTo>
                <a:lnTo>
                  <a:pt x="4666106" y="851275"/>
                </a:lnTo>
                <a:lnTo>
                  <a:pt x="4864104" y="851275"/>
                </a:lnTo>
                <a:lnTo>
                  <a:pt x="5051435" y="846825"/>
                </a:lnTo>
                <a:lnTo>
                  <a:pt x="5140832" y="842406"/>
                </a:lnTo>
                <a:lnTo>
                  <a:pt x="5228097" y="835670"/>
                </a:lnTo>
                <a:lnTo>
                  <a:pt x="5474985" y="808878"/>
                </a:lnTo>
                <a:lnTo>
                  <a:pt x="5551550" y="797692"/>
                </a:lnTo>
                <a:lnTo>
                  <a:pt x="5304662" y="766450"/>
                </a:lnTo>
                <a:lnTo>
                  <a:pt x="5042931" y="728471"/>
                </a:lnTo>
                <a:lnTo>
                  <a:pt x="4474479" y="630052"/>
                </a:lnTo>
                <a:lnTo>
                  <a:pt x="4165869" y="567568"/>
                </a:lnTo>
                <a:lnTo>
                  <a:pt x="3840098" y="498347"/>
                </a:lnTo>
                <a:lnTo>
                  <a:pt x="2854589" y="263651"/>
                </a:lnTo>
                <a:lnTo>
                  <a:pt x="2586365" y="205618"/>
                </a:lnTo>
                <a:lnTo>
                  <a:pt x="2330973" y="156453"/>
                </a:lnTo>
                <a:lnTo>
                  <a:pt x="2207376" y="134111"/>
                </a:lnTo>
                <a:lnTo>
                  <a:pt x="2086096" y="114056"/>
                </a:lnTo>
                <a:lnTo>
                  <a:pt x="1969023" y="96133"/>
                </a:lnTo>
                <a:lnTo>
                  <a:pt x="1630542" y="51450"/>
                </a:lnTo>
                <a:lnTo>
                  <a:pt x="1419865" y="31363"/>
                </a:lnTo>
                <a:lnTo>
                  <a:pt x="1221866" y="15758"/>
                </a:lnTo>
                <a:lnTo>
                  <a:pt x="1032372" y="4571"/>
                </a:lnTo>
                <a:lnTo>
                  <a:pt x="853577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69" y="714237"/>
            <a:ext cx="8723420" cy="1331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916" y="3238103"/>
            <a:ext cx="5238115" cy="2095897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4893929" y="0"/>
                </a:moveTo>
                <a:lnTo>
                  <a:pt x="343905" y="0"/>
                </a:lnTo>
                <a:lnTo>
                  <a:pt x="315693" y="1140"/>
                </a:lnTo>
                <a:lnTo>
                  <a:pt x="261245" y="10000"/>
                </a:lnTo>
                <a:lnTo>
                  <a:pt x="210021" y="27040"/>
                </a:lnTo>
                <a:lnTo>
                  <a:pt x="162729" y="51551"/>
                </a:lnTo>
                <a:lnTo>
                  <a:pt x="120076" y="82821"/>
                </a:lnTo>
                <a:lnTo>
                  <a:pt x="82768" y="120143"/>
                </a:lnTo>
                <a:lnTo>
                  <a:pt x="51513" y="162805"/>
                </a:lnTo>
                <a:lnTo>
                  <a:pt x="27019" y="210099"/>
                </a:lnTo>
                <a:lnTo>
                  <a:pt x="9992" y="261313"/>
                </a:lnTo>
                <a:lnTo>
                  <a:pt x="1139" y="315740"/>
                </a:lnTo>
                <a:lnTo>
                  <a:pt x="0" y="343936"/>
                </a:lnTo>
                <a:lnTo>
                  <a:pt x="0" y="1719218"/>
                </a:lnTo>
                <a:lnTo>
                  <a:pt x="4499" y="1775014"/>
                </a:lnTo>
                <a:lnTo>
                  <a:pt x="17527" y="1827940"/>
                </a:lnTo>
                <a:lnTo>
                  <a:pt x="38377" y="1877287"/>
                </a:lnTo>
                <a:lnTo>
                  <a:pt x="66340" y="1922350"/>
                </a:lnTo>
                <a:lnTo>
                  <a:pt x="100709" y="1962419"/>
                </a:lnTo>
                <a:lnTo>
                  <a:pt x="140778" y="1996789"/>
                </a:lnTo>
                <a:lnTo>
                  <a:pt x="185840" y="2024752"/>
                </a:lnTo>
                <a:lnTo>
                  <a:pt x="235186" y="2045602"/>
                </a:lnTo>
                <a:lnTo>
                  <a:pt x="288110" y="2058630"/>
                </a:lnTo>
                <a:lnTo>
                  <a:pt x="343905" y="2063130"/>
                </a:lnTo>
                <a:lnTo>
                  <a:pt x="4893929" y="2063130"/>
                </a:lnTo>
                <a:lnTo>
                  <a:pt x="4949691" y="2058630"/>
                </a:lnTo>
                <a:lnTo>
                  <a:pt x="5002589" y="2045602"/>
                </a:lnTo>
                <a:lnTo>
                  <a:pt x="5051915" y="2024752"/>
                </a:lnTo>
                <a:lnTo>
                  <a:pt x="5096961" y="1996789"/>
                </a:lnTo>
                <a:lnTo>
                  <a:pt x="5137019" y="1962419"/>
                </a:lnTo>
                <a:lnTo>
                  <a:pt x="5171381" y="1922350"/>
                </a:lnTo>
                <a:lnTo>
                  <a:pt x="5199339" y="1877287"/>
                </a:lnTo>
                <a:lnTo>
                  <a:pt x="5220186" y="1827940"/>
                </a:lnTo>
                <a:lnTo>
                  <a:pt x="5233213" y="1775014"/>
                </a:lnTo>
                <a:lnTo>
                  <a:pt x="5237713" y="1719218"/>
                </a:lnTo>
                <a:lnTo>
                  <a:pt x="5237713" y="343936"/>
                </a:lnTo>
                <a:lnTo>
                  <a:pt x="5233213" y="288170"/>
                </a:lnTo>
                <a:lnTo>
                  <a:pt x="5220186" y="235260"/>
                </a:lnTo>
                <a:lnTo>
                  <a:pt x="5199339" y="185917"/>
                </a:lnTo>
                <a:lnTo>
                  <a:pt x="5171381" y="140851"/>
                </a:lnTo>
                <a:lnTo>
                  <a:pt x="5137019" y="100770"/>
                </a:lnTo>
                <a:lnTo>
                  <a:pt x="5096961" y="66385"/>
                </a:lnTo>
                <a:lnTo>
                  <a:pt x="5051915" y="38406"/>
                </a:lnTo>
                <a:lnTo>
                  <a:pt x="5002589" y="17542"/>
                </a:lnTo>
                <a:lnTo>
                  <a:pt x="4949691" y="4503"/>
                </a:lnTo>
                <a:lnTo>
                  <a:pt x="489392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 полномочий органов местного самоуправления в области образования(за счет средств областного бюджета)-в 2020 г  262,3 млн. руб. (2021 г.-262,3 млн. руб., 2022 г-262,3 млн. руб.)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дошкольных организациях-  в 2020 г-75,9 млн. руб.(2021-75,9 млн. руб., 2022 г.-75,9 млн. руб.)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общеобразовательных организациях- в 2020 г- 186,4 млн. руб.(2021 г- 186,4 млн. руб., 2022- 186,4 млн. руб.)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bject 13"/>
          <p:cNvSpPr/>
          <p:nvPr/>
        </p:nvSpPr>
        <p:spPr>
          <a:xfrm>
            <a:off x="3779916" y="3238103"/>
            <a:ext cx="5238115" cy="2063750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0" y="343936"/>
                </a:moveTo>
                <a:lnTo>
                  <a:pt x="4499" y="288170"/>
                </a:lnTo>
                <a:lnTo>
                  <a:pt x="17527" y="235260"/>
                </a:lnTo>
                <a:lnTo>
                  <a:pt x="38377" y="185917"/>
                </a:lnTo>
                <a:lnTo>
                  <a:pt x="66340" y="140851"/>
                </a:lnTo>
                <a:lnTo>
                  <a:pt x="100709" y="100770"/>
                </a:lnTo>
                <a:lnTo>
                  <a:pt x="140778" y="66385"/>
                </a:lnTo>
                <a:lnTo>
                  <a:pt x="185840" y="38406"/>
                </a:lnTo>
                <a:lnTo>
                  <a:pt x="235186" y="17542"/>
                </a:lnTo>
                <a:lnTo>
                  <a:pt x="288110" y="4503"/>
                </a:lnTo>
                <a:lnTo>
                  <a:pt x="343905" y="0"/>
                </a:lnTo>
                <a:lnTo>
                  <a:pt x="4893929" y="0"/>
                </a:lnTo>
                <a:lnTo>
                  <a:pt x="4949691" y="4503"/>
                </a:lnTo>
                <a:lnTo>
                  <a:pt x="5002589" y="17542"/>
                </a:lnTo>
                <a:lnTo>
                  <a:pt x="5051915" y="38406"/>
                </a:lnTo>
                <a:lnTo>
                  <a:pt x="5096961" y="66385"/>
                </a:lnTo>
                <a:lnTo>
                  <a:pt x="5137019" y="100770"/>
                </a:lnTo>
                <a:lnTo>
                  <a:pt x="5171381" y="140851"/>
                </a:lnTo>
                <a:lnTo>
                  <a:pt x="5199339" y="185917"/>
                </a:lnTo>
                <a:lnTo>
                  <a:pt x="5220186" y="235260"/>
                </a:lnTo>
                <a:lnTo>
                  <a:pt x="5233213" y="288170"/>
                </a:lnTo>
                <a:lnTo>
                  <a:pt x="5237713" y="343936"/>
                </a:lnTo>
                <a:lnTo>
                  <a:pt x="5237713" y="1719218"/>
                </a:lnTo>
                <a:lnTo>
                  <a:pt x="5233213" y="1775014"/>
                </a:lnTo>
                <a:lnTo>
                  <a:pt x="5220186" y="1827940"/>
                </a:lnTo>
                <a:lnTo>
                  <a:pt x="5199339" y="1877287"/>
                </a:lnTo>
                <a:lnTo>
                  <a:pt x="5171381" y="1922350"/>
                </a:lnTo>
                <a:lnTo>
                  <a:pt x="5137019" y="1962419"/>
                </a:lnTo>
                <a:lnTo>
                  <a:pt x="5096961" y="1996789"/>
                </a:lnTo>
                <a:lnTo>
                  <a:pt x="5051915" y="2024752"/>
                </a:lnTo>
                <a:lnTo>
                  <a:pt x="5002589" y="2045602"/>
                </a:lnTo>
                <a:lnTo>
                  <a:pt x="4949691" y="2058630"/>
                </a:lnTo>
                <a:lnTo>
                  <a:pt x="4893929" y="2063130"/>
                </a:lnTo>
                <a:lnTo>
                  <a:pt x="343905" y="2063130"/>
                </a:lnTo>
                <a:lnTo>
                  <a:pt x="288110" y="2058630"/>
                </a:lnTo>
                <a:lnTo>
                  <a:pt x="235186" y="2045602"/>
                </a:lnTo>
                <a:lnTo>
                  <a:pt x="185840" y="2024752"/>
                </a:lnTo>
                <a:lnTo>
                  <a:pt x="140778" y="1996789"/>
                </a:lnTo>
                <a:lnTo>
                  <a:pt x="100709" y="1962419"/>
                </a:lnTo>
                <a:lnTo>
                  <a:pt x="66340" y="1922350"/>
                </a:lnTo>
                <a:lnTo>
                  <a:pt x="38377" y="1877287"/>
                </a:lnTo>
                <a:lnTo>
                  <a:pt x="17527" y="1827940"/>
                </a:lnTo>
                <a:lnTo>
                  <a:pt x="4499" y="1775014"/>
                </a:lnTo>
                <a:lnTo>
                  <a:pt x="0" y="1719218"/>
                </a:lnTo>
                <a:lnTo>
                  <a:pt x="0" y="3439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2296" y="1957567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5039227" y="0"/>
                </a:moveTo>
                <a:lnTo>
                  <a:pt x="198485" y="0"/>
                </a:lnTo>
                <a:lnTo>
                  <a:pt x="182208" y="658"/>
                </a:lnTo>
                <a:lnTo>
                  <a:pt x="135754" y="10123"/>
                </a:lnTo>
                <a:lnTo>
                  <a:pt x="93938" y="29748"/>
                </a:lnTo>
                <a:lnTo>
                  <a:pt x="58140" y="58152"/>
                </a:lnTo>
                <a:lnTo>
                  <a:pt x="29741" y="93951"/>
                </a:lnTo>
                <a:lnTo>
                  <a:pt x="10120" y="135766"/>
                </a:lnTo>
                <a:lnTo>
                  <a:pt x="658" y="182212"/>
                </a:lnTo>
                <a:lnTo>
                  <a:pt x="0" y="198485"/>
                </a:lnTo>
                <a:lnTo>
                  <a:pt x="0" y="992489"/>
                </a:lnTo>
                <a:lnTo>
                  <a:pt x="5769" y="1040185"/>
                </a:lnTo>
                <a:lnTo>
                  <a:pt x="22157" y="1083705"/>
                </a:lnTo>
                <a:lnTo>
                  <a:pt x="47783" y="1121669"/>
                </a:lnTo>
                <a:lnTo>
                  <a:pt x="81268" y="1152694"/>
                </a:lnTo>
                <a:lnTo>
                  <a:pt x="121232" y="1175401"/>
                </a:lnTo>
                <a:lnTo>
                  <a:pt x="166293" y="1188406"/>
                </a:lnTo>
                <a:lnTo>
                  <a:pt x="198485" y="1191005"/>
                </a:lnTo>
                <a:lnTo>
                  <a:pt x="5039227" y="1191005"/>
                </a:lnTo>
                <a:lnTo>
                  <a:pt x="5086921" y="1185234"/>
                </a:lnTo>
                <a:lnTo>
                  <a:pt x="5130437" y="1168842"/>
                </a:lnTo>
                <a:lnTo>
                  <a:pt x="5168394" y="1143209"/>
                </a:lnTo>
                <a:lnTo>
                  <a:pt x="5199413" y="1109717"/>
                </a:lnTo>
                <a:lnTo>
                  <a:pt x="5222113" y="1069747"/>
                </a:lnTo>
                <a:lnTo>
                  <a:pt x="5235115" y="1024682"/>
                </a:lnTo>
                <a:lnTo>
                  <a:pt x="5237713" y="992489"/>
                </a:lnTo>
                <a:lnTo>
                  <a:pt x="5237713" y="198485"/>
                </a:lnTo>
                <a:lnTo>
                  <a:pt x="5231944" y="150801"/>
                </a:lnTo>
                <a:lnTo>
                  <a:pt x="5215556" y="107289"/>
                </a:lnTo>
                <a:lnTo>
                  <a:pt x="5189929" y="69331"/>
                </a:lnTo>
                <a:lnTo>
                  <a:pt x="5156444" y="38309"/>
                </a:lnTo>
                <a:lnTo>
                  <a:pt x="5116481" y="15604"/>
                </a:lnTo>
                <a:lnTo>
                  <a:pt x="5071419" y="2599"/>
                </a:lnTo>
                <a:lnTo>
                  <a:pt x="503922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 казенных организаций и предоставление субсидий на выполнение муниципальных   заданий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районного бюджета  (35 организаций)-   2020 г   - 158 млн. руб., 2021 г- 160,9 млн. руб., 2022 г- 164  млн. руб.</a:t>
            </a:r>
          </a:p>
        </p:txBody>
      </p:sp>
      <p:sp>
        <p:nvSpPr>
          <p:cNvPr id="15" name="object 15"/>
          <p:cNvSpPr/>
          <p:nvPr/>
        </p:nvSpPr>
        <p:spPr>
          <a:xfrm>
            <a:off x="3779916" y="1949958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0" y="198485"/>
                </a:moveTo>
                <a:lnTo>
                  <a:pt x="5769" y="150801"/>
                </a:lnTo>
                <a:lnTo>
                  <a:pt x="22157" y="107289"/>
                </a:lnTo>
                <a:lnTo>
                  <a:pt x="47783" y="69331"/>
                </a:lnTo>
                <a:lnTo>
                  <a:pt x="81268" y="38309"/>
                </a:lnTo>
                <a:lnTo>
                  <a:pt x="121232" y="15604"/>
                </a:lnTo>
                <a:lnTo>
                  <a:pt x="166293" y="2599"/>
                </a:lnTo>
                <a:lnTo>
                  <a:pt x="198485" y="0"/>
                </a:lnTo>
                <a:lnTo>
                  <a:pt x="5039227" y="0"/>
                </a:lnTo>
                <a:lnTo>
                  <a:pt x="5086921" y="5771"/>
                </a:lnTo>
                <a:lnTo>
                  <a:pt x="5130437" y="22163"/>
                </a:lnTo>
                <a:lnTo>
                  <a:pt x="5168394" y="47794"/>
                </a:lnTo>
                <a:lnTo>
                  <a:pt x="5199413" y="81282"/>
                </a:lnTo>
                <a:lnTo>
                  <a:pt x="5222113" y="121245"/>
                </a:lnTo>
                <a:lnTo>
                  <a:pt x="5235115" y="166301"/>
                </a:lnTo>
                <a:lnTo>
                  <a:pt x="5237713" y="198485"/>
                </a:lnTo>
                <a:lnTo>
                  <a:pt x="5237713" y="992489"/>
                </a:lnTo>
                <a:lnTo>
                  <a:pt x="5231944" y="1040185"/>
                </a:lnTo>
                <a:lnTo>
                  <a:pt x="5215556" y="1083705"/>
                </a:lnTo>
                <a:lnTo>
                  <a:pt x="5189929" y="1121669"/>
                </a:lnTo>
                <a:lnTo>
                  <a:pt x="5156444" y="1152694"/>
                </a:lnTo>
                <a:lnTo>
                  <a:pt x="5116481" y="1175401"/>
                </a:lnTo>
                <a:lnTo>
                  <a:pt x="5071419" y="1188406"/>
                </a:lnTo>
                <a:lnTo>
                  <a:pt x="5039227" y="1191005"/>
                </a:lnTo>
                <a:lnTo>
                  <a:pt x="198485" y="1191005"/>
                </a:lnTo>
                <a:lnTo>
                  <a:pt x="150792" y="1185234"/>
                </a:lnTo>
                <a:lnTo>
                  <a:pt x="107276" y="1168842"/>
                </a:lnTo>
                <a:lnTo>
                  <a:pt x="69319" y="1143209"/>
                </a:lnTo>
                <a:lnTo>
                  <a:pt x="38300" y="1109717"/>
                </a:lnTo>
                <a:lnTo>
                  <a:pt x="15600" y="1069747"/>
                </a:lnTo>
                <a:lnTo>
                  <a:pt x="2598" y="1024682"/>
                </a:lnTo>
                <a:lnTo>
                  <a:pt x="0" y="992489"/>
                </a:lnTo>
                <a:lnTo>
                  <a:pt x="0" y="19848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05802" y="6416675"/>
            <a:ext cx="775202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5801" y="6388452"/>
            <a:ext cx="775202" cy="317148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30741" y="6447387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94703"/>
              </p:ext>
            </p:extLst>
          </p:nvPr>
        </p:nvGraphicFramePr>
        <p:xfrm>
          <a:off x="303488" y="949591"/>
          <a:ext cx="8777515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345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2020 год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6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образование на одного жителя, рублей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15831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15506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124200" y="5257800"/>
            <a:ext cx="5554665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расходы по муниципальной программе:</a:t>
            </a: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2020 год—432,2 млн. руб.</a:t>
            </a: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20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год—426,4 млн. руб.</a:t>
            </a: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2022 год—423,3 млн. руб.</a:t>
            </a: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8600" y="228600"/>
            <a:ext cx="8700515" cy="73761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образования в Починковском муниципальном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период до 2022 года"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0" y="4846482"/>
            <a:ext cx="2676533" cy="173940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http://lt.ucoz.net/i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47">
            <a:off x="526282" y="3728185"/>
            <a:ext cx="2878141" cy="1455271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" y="2014511"/>
            <a:ext cx="2677333" cy="166024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7656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1981200"/>
            <a:ext cx="3048000" cy="1523999"/>
          </a:xfrm>
          <a:custGeom>
            <a:avLst/>
            <a:gdLst/>
            <a:ahLst/>
            <a:cxnLst/>
            <a:rect l="l" t="t" r="r" b="b"/>
            <a:pathLst>
              <a:path w="5705475" h="1165860">
                <a:moveTo>
                  <a:pt x="5122339" y="0"/>
                </a:moveTo>
                <a:lnTo>
                  <a:pt x="0" y="0"/>
                </a:lnTo>
                <a:lnTo>
                  <a:pt x="582883" y="582777"/>
                </a:lnTo>
                <a:lnTo>
                  <a:pt x="0" y="1165707"/>
                </a:lnTo>
                <a:lnTo>
                  <a:pt x="5122339" y="1165707"/>
                </a:lnTo>
                <a:lnTo>
                  <a:pt x="5705147" y="582777"/>
                </a:lnTo>
                <a:lnTo>
                  <a:pt x="5122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бюджетных учреждений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75,4 млн. рублей.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7821" y="227507"/>
            <a:ext cx="8048356" cy="305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70775"/>
              </p:ext>
            </p:extLst>
          </p:nvPr>
        </p:nvGraphicFramePr>
        <p:xfrm>
          <a:off x="457200" y="3625608"/>
          <a:ext cx="8229600" cy="208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14646182"/>
                    </a:ext>
                  </a:extLst>
                </a:gridCol>
              </a:tblGrid>
              <a:tr h="59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2020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2021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отремонтированных учреждений культуры Починковского муниципального района к общему числу учреждений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муниципальных учреждений культуры, в которых устранены органов государственного надзора к общему числу муниципальных учреждений культуры Починковского муниципального района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посещений музеев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89128" y="5943600"/>
            <a:ext cx="804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Всего расходов на муниципальную программу в 2020 году – 106,1 млн. рублей; в 2021 году – 111,7 млн. рублей; в 2022 году – 118,3 млн. рублей.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228600" y="76200"/>
            <a:ext cx="870051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в Починковском муниципальном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на 2020 -2024 годы"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96694"/>
              </p:ext>
            </p:extLst>
          </p:nvPr>
        </p:nvGraphicFramePr>
        <p:xfrm>
          <a:off x="389127" y="948185"/>
          <a:ext cx="8438404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69">
                  <a:extLst>
                    <a:ext uri="{9D8B030D-6E8A-4147-A177-3AD203B41FA5}">
                      <a16:colId xmlns:a16="http://schemas.microsoft.com/office/drawing/2014/main" val="1236924313"/>
                    </a:ext>
                  </a:extLst>
                </a:gridCol>
                <a:gridCol w="156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336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lnSpc>
                          <a:spcPct val="100000"/>
                        </a:lnSpc>
                      </a:pPr>
                      <a:r>
                        <a:rPr lang="ru-RU"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lnSpc>
                          <a:spcPct val="100000"/>
                        </a:lnSpc>
                      </a:pPr>
                      <a:r>
                        <a:rPr lang="ru-RU"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lnSpc>
                          <a:spcPct val="100000"/>
                        </a:lnSpc>
                      </a:pPr>
                      <a:r>
                        <a:rPr lang="ru-RU"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89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культуру на одного жителя, рублей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3799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3999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" y="1734492"/>
            <a:ext cx="2769443" cy="198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13" y="1828800"/>
            <a:ext cx="2875685" cy="191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438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04800" y="329184"/>
            <a:ext cx="8302751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81584"/>
            <a:ext cx="8302751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304800" y="360810"/>
            <a:ext cx="8587740" cy="85839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"Развитие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агропромышленного комплекса Починковского муниципального района Нижегородской области"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295400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000" b="1" dirty="0"/>
              <a:t>Утверждена: </a:t>
            </a:r>
          </a:p>
          <a:p>
            <a:r>
              <a:rPr lang="ru-RU" sz="1000" dirty="0"/>
              <a:t>Постановление Администрации Починковского муниципального района 03.10.2014 года №794 "Об утверждении муниципальной  программы "Развитие агропромышленного комплекса  Починковского  муниципального района Нижегородской области".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57600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1371601"/>
            <a:ext cx="350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Срок действия программы: </a:t>
            </a:r>
          </a:p>
          <a:p>
            <a:r>
              <a:rPr lang="ru-RU" sz="1000" dirty="0"/>
              <a:t>2015-2022 годы. </a:t>
            </a:r>
          </a:p>
          <a:p>
            <a:r>
              <a:rPr lang="ru-RU" sz="1000" b="1" dirty="0"/>
              <a:t>Цель :</a:t>
            </a:r>
          </a:p>
          <a:p>
            <a:r>
              <a:rPr lang="ru-RU" sz="1000" dirty="0"/>
              <a:t>Развитие производственно-финансовой деятельности организаций агропромышленного комплекса, создание условий для устойчивого развития сельских территорий.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88036"/>
              </p:ext>
            </p:extLst>
          </p:nvPr>
        </p:nvGraphicFramePr>
        <p:xfrm>
          <a:off x="304800" y="3048001"/>
          <a:ext cx="5105401" cy="273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Расходы на реализацию муниципальной программы, млн.рублей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79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сельского хозяйства, пищевой и перерабатывающей промышленности Починковского муниципального района Нижегородской области" до 2022 года 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58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953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реализацию программы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4271122"/>
            <a:ext cx="2743200" cy="1892886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object 19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>
              <a:lnSpc>
                <a:spcPct val="100000"/>
              </a:lnSpc>
            </a:pPr>
            <a:r>
              <a:rPr lang="ru-RU" sz="1600" b="1" spc="-15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600" b="1" spc="-1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36" y="2693553"/>
            <a:ext cx="2727962" cy="170497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156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Динамика муниципального долга Починковского муниципального района за 2020-2022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314447"/>
              </p:ext>
            </p:extLst>
          </p:nvPr>
        </p:nvGraphicFramePr>
        <p:xfrm>
          <a:off x="457200" y="1981200"/>
          <a:ext cx="8382000" cy="301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r>
                        <a:rPr lang="ru-RU" sz="20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Величина муниципального долга на 1 января 2020 года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Величина муниципального долга на 1 января 2021 года</a:t>
                      </a:r>
                    </a:p>
                    <a:p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Величина муниципального долга на 1 января 2022 года</a:t>
                      </a:r>
                    </a:p>
                    <a:p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Величина муниципального долга на 1 </a:t>
                      </a:r>
                      <a:r>
                        <a:rPr lang="ru-RU"/>
                        <a:t>января 2023 </a:t>
                      </a:r>
                      <a:r>
                        <a:rPr lang="ru-RU" dirty="0"/>
                        <a:t>года</a:t>
                      </a:r>
                    </a:p>
                    <a:p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483"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Муниципальный долг,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19"/>
          <p:cNvSpPr/>
          <p:nvPr/>
        </p:nvSpPr>
        <p:spPr>
          <a:xfrm>
            <a:off x="8001000" y="6324600"/>
            <a:ext cx="914399" cy="352777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/>
            <a:r>
              <a:rPr lang="ru-RU" b="1" spc="-15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1600" b="1" spc="-1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28905">
              <a:lnSpc>
                <a:spcPct val="100000"/>
              </a:lnSpc>
            </a:pPr>
            <a:endParaRPr lang="ru-RU" b="1" spc="-15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16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9544" y="1122944"/>
            <a:ext cx="8172450" cy="1174115"/>
          </a:xfrm>
          <a:custGeom>
            <a:avLst/>
            <a:gdLst/>
            <a:ahLst/>
            <a:cxnLst/>
            <a:rect l="l" t="t" r="r" b="b"/>
            <a:pathLst>
              <a:path w="8172450" h="1174114">
                <a:moveTo>
                  <a:pt x="0" y="195559"/>
                </a:moveTo>
                <a:lnTo>
                  <a:pt x="5685" y="148539"/>
                </a:lnTo>
                <a:lnTo>
                  <a:pt x="21837" y="105654"/>
                </a:lnTo>
                <a:lnTo>
                  <a:pt x="47095" y="68259"/>
                </a:lnTo>
                <a:lnTo>
                  <a:pt x="80099" y="37709"/>
                </a:lnTo>
                <a:lnTo>
                  <a:pt x="119489" y="15357"/>
                </a:lnTo>
                <a:lnTo>
                  <a:pt x="163908" y="2557"/>
                </a:lnTo>
                <a:lnTo>
                  <a:pt x="195641" y="0"/>
                </a:lnTo>
                <a:lnTo>
                  <a:pt x="7976567" y="0"/>
                </a:lnTo>
                <a:lnTo>
                  <a:pt x="8023589" y="5679"/>
                </a:lnTo>
                <a:lnTo>
                  <a:pt x="8066478" y="21813"/>
                </a:lnTo>
                <a:lnTo>
                  <a:pt x="8103879" y="47048"/>
                </a:lnTo>
                <a:lnTo>
                  <a:pt x="8134437" y="80031"/>
                </a:lnTo>
                <a:lnTo>
                  <a:pt x="8156795" y="119406"/>
                </a:lnTo>
                <a:lnTo>
                  <a:pt x="8169598" y="163820"/>
                </a:lnTo>
                <a:lnTo>
                  <a:pt x="8172157" y="195559"/>
                </a:lnTo>
                <a:lnTo>
                  <a:pt x="8172157" y="978133"/>
                </a:lnTo>
                <a:lnTo>
                  <a:pt x="8166476" y="1025155"/>
                </a:lnTo>
                <a:lnTo>
                  <a:pt x="8150337" y="1068045"/>
                </a:lnTo>
                <a:lnTo>
                  <a:pt x="8125095" y="1105446"/>
                </a:lnTo>
                <a:lnTo>
                  <a:pt x="8092106" y="1136003"/>
                </a:lnTo>
                <a:lnTo>
                  <a:pt x="8052725" y="1158361"/>
                </a:lnTo>
                <a:lnTo>
                  <a:pt x="8008307" y="1171165"/>
                </a:lnTo>
                <a:lnTo>
                  <a:pt x="7976567" y="1173723"/>
                </a:lnTo>
                <a:lnTo>
                  <a:pt x="195641" y="1173723"/>
                </a:lnTo>
                <a:lnTo>
                  <a:pt x="148627" y="1168042"/>
                </a:lnTo>
                <a:lnTo>
                  <a:pt x="105733" y="1151903"/>
                </a:lnTo>
                <a:lnTo>
                  <a:pt x="68320" y="1126662"/>
                </a:lnTo>
                <a:lnTo>
                  <a:pt x="37747" y="1093672"/>
                </a:lnTo>
                <a:lnTo>
                  <a:pt x="15374" y="1054291"/>
                </a:lnTo>
                <a:lnTo>
                  <a:pt x="2560" y="1009874"/>
                </a:lnTo>
                <a:lnTo>
                  <a:pt x="0" y="978133"/>
                </a:lnTo>
                <a:lnTo>
                  <a:pt x="0" y="19555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1" y="4765753"/>
            <a:ext cx="4038599" cy="1787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 В 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7" name="object 7"/>
          <p:cNvSpPr/>
          <p:nvPr/>
        </p:nvSpPr>
        <p:spPr>
          <a:xfrm>
            <a:off x="914400" y="224026"/>
            <a:ext cx="7620000" cy="84277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75558"/>
            <a:ext cx="7620000" cy="815042"/>
          </a:xfrm>
          <a:prstGeom prst="rect">
            <a:avLst/>
          </a:prstGeom>
        </p:spPr>
        <p:txBody>
          <a:bodyPr vert="horz" wrap="square" lIns="0" tIns="242835" rIns="0" bIns="0" rtlCol="0">
            <a:spAutoFit/>
          </a:bodyPr>
          <a:lstStyle/>
          <a:p>
            <a:pPr marL="2025650">
              <a:lnSpc>
                <a:spcPts val="4780"/>
              </a:lnSpc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0600" y="4765753"/>
            <a:ext cx="3857632" cy="1635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В случае превышения доходов над расходами образуется профицит бюджета (можно накапливать резервы, погашать имеющиеся долги)</a:t>
            </a:r>
          </a:p>
        </p:txBody>
      </p:sp>
      <p:sp>
        <p:nvSpPr>
          <p:cNvPr id="19" name="object 19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22731" y="1122944"/>
            <a:ext cx="81355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самоуправления. Районный бюджет это план доходов и расходов Починковского муниципального района Нижегородской области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160" y="3942512"/>
            <a:ext cx="108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2720" y="3899296"/>
            <a:ext cx="127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66843" y="3988907"/>
            <a:ext cx="10290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32" y="4127471"/>
            <a:ext cx="11124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s://ozakone.com/wp-content/uploads/2017/06/dengi-na-ves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300" y="2457038"/>
            <a:ext cx="3124200" cy="1468821"/>
          </a:xfrm>
          <a:prstGeom prst="rect">
            <a:avLst/>
          </a:prstGeom>
          <a:noFill/>
        </p:spPr>
      </p:pic>
      <p:pic>
        <p:nvPicPr>
          <p:cNvPr id="49156" name="Picture 4" descr="http://static8.depositphotos.com/1036174/843/i/950/depositphotos_8436852-Money-packs-on-a-golden-antique-scales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6" y="2466650"/>
            <a:ext cx="32766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2719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"/>
            <a:ext cx="8307324" cy="104334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8135" y="6423659"/>
            <a:ext cx="374903" cy="4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4953000"/>
            <a:ext cx="8458200" cy="21057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3388995">
              <a:lnSpc>
                <a:spcPct val="100000"/>
              </a:lnSpc>
            </a:pPr>
            <a:r>
              <a:rPr lang="ru-RU" sz="1800" dirty="0">
                <a:latin typeface="Times New Roman"/>
                <a:cs typeface="Times New Roman"/>
              </a:rPr>
              <a:t>Управление финансов администрации </a:t>
            </a:r>
          </a:p>
          <a:p>
            <a:pPr marL="12700" marR="3388995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Починковского муниципального района  </a:t>
            </a:r>
            <a:r>
              <a:rPr lang="ru-RU" sz="1800" dirty="0">
                <a:latin typeface="Times New Roman"/>
                <a:cs typeface="Times New Roman"/>
              </a:rPr>
              <a:t>Нижегородской области</a:t>
            </a:r>
          </a:p>
          <a:p>
            <a:pPr marL="12700" marR="3388995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607910 с. Починки ул. Ленина, д.1</a:t>
            </a:r>
          </a:p>
          <a:p>
            <a:pPr marL="12700" marR="3388995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Тел. 8 (831 97) 5-13-31, факс 8 (831 97) 5-07-31 </a:t>
            </a:r>
            <a:r>
              <a:rPr lang="en-US" b="1" u="sng" dirty="0">
                <a:solidFill>
                  <a:srgbClr val="002060"/>
                </a:solidFill>
                <a:hlinkClick r:id="rId4"/>
              </a:rPr>
              <a:t>http://www.pochinki.org</a:t>
            </a:r>
            <a:endParaRPr lang="ru-RU" b="1" u="sng" dirty="0">
              <a:solidFill>
                <a:srgbClr val="002060"/>
              </a:solidFill>
            </a:endParaRPr>
          </a:p>
          <a:p>
            <a:pPr marR="5080">
              <a:lnSpc>
                <a:spcPct val="100000"/>
              </a:lnSpc>
              <a:spcBef>
                <a:spcPts val="1340"/>
              </a:spcBef>
            </a:pPr>
            <a:endParaRPr lang="ru-RU" u="sng" dirty="0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457199" y="246063"/>
            <a:ext cx="9601200" cy="1041118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en-US" spc="-40" dirty="0"/>
              <a:t>       </a:t>
            </a:r>
            <a: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по управлению финансов </a:t>
            </a:r>
            <a:b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Починковского муниципального района</a:t>
            </a:r>
            <a:b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области</a:t>
            </a:r>
            <a:endParaRPr sz="20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atic.esosedi.org/fiber/212531/fit/1400x1000/zdanie_administratsii_pochinkovskogo_rayo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71601"/>
            <a:ext cx="6705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advClick="0" advTm="4234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19"/>
          <p:cNvSpPr/>
          <p:nvPr/>
        </p:nvSpPr>
        <p:spPr>
          <a:xfrm>
            <a:off x="8390015" y="6400801"/>
            <a:ext cx="719455" cy="34056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/>
          <p:cNvSpPr/>
          <p:nvPr/>
        </p:nvSpPr>
        <p:spPr>
          <a:xfrm>
            <a:off x="8381999" y="6400800"/>
            <a:ext cx="762001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2328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111251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569387"/>
            <a:ext cx="7623048" cy="77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бюджетная система Починковского муниципального района  Нижегородской области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1133" y="2235068"/>
            <a:ext cx="2947670" cy="73660"/>
          </a:xfrm>
          <a:custGeom>
            <a:avLst/>
            <a:gdLst/>
            <a:ahLst/>
            <a:cxnLst/>
            <a:rect l="l" t="t" r="r" b="b"/>
            <a:pathLst>
              <a:path w="2947670" h="73660">
                <a:moveTo>
                  <a:pt x="0" y="73151"/>
                </a:moveTo>
                <a:lnTo>
                  <a:pt x="2947537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133" y="2235068"/>
            <a:ext cx="245745" cy="73660"/>
          </a:xfrm>
          <a:custGeom>
            <a:avLst/>
            <a:gdLst/>
            <a:ahLst/>
            <a:cxnLst/>
            <a:rect l="l" t="t" r="r" b="b"/>
            <a:pathLst>
              <a:path w="245745" h="73660">
                <a:moveTo>
                  <a:pt x="0" y="73151"/>
                </a:moveTo>
                <a:lnTo>
                  <a:pt x="245242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4539" y="2250948"/>
            <a:ext cx="2466975" cy="57785"/>
          </a:xfrm>
          <a:custGeom>
            <a:avLst/>
            <a:gdLst/>
            <a:ahLst/>
            <a:cxnLst/>
            <a:rect l="l" t="t" r="r" b="b"/>
            <a:pathLst>
              <a:path w="2466975" h="57785">
                <a:moveTo>
                  <a:pt x="2466593" y="57271"/>
                </a:moveTo>
                <a:lnTo>
                  <a:pt x="0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0258" y="1683047"/>
            <a:ext cx="6309742" cy="625475"/>
          </a:xfrm>
          <a:custGeom>
            <a:avLst/>
            <a:gdLst/>
            <a:ahLst/>
            <a:cxnLst/>
            <a:rect l="l" t="t" r="r" b="b"/>
            <a:pathLst>
              <a:path w="4509770" h="625475">
                <a:moveTo>
                  <a:pt x="0" y="625172"/>
                </a:moveTo>
                <a:lnTo>
                  <a:pt x="4509637" y="625172"/>
                </a:lnTo>
                <a:lnTo>
                  <a:pt x="4509637" y="0"/>
                </a:lnTo>
                <a:lnTo>
                  <a:pt x="0" y="0"/>
                </a:lnTo>
                <a:lnTo>
                  <a:pt x="0" y="6251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    Починковского муниципального района Нижегородской области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3038384"/>
            <a:ext cx="1600200" cy="2915375"/>
          </a:xfrm>
          <a:custGeom>
            <a:avLst/>
            <a:gdLst/>
            <a:ahLst/>
            <a:cxnLst/>
            <a:rect l="l" t="t" r="r" b="b"/>
            <a:pathLst>
              <a:path w="1448435" h="2905760">
                <a:moveTo>
                  <a:pt x="0" y="2905374"/>
                </a:moveTo>
                <a:lnTo>
                  <a:pt x="1448430" y="2905374"/>
                </a:lnTo>
                <a:lnTo>
                  <a:pt x="1448430" y="0"/>
                </a:lnTo>
                <a:lnTo>
                  <a:pt x="0" y="0"/>
                </a:lnTo>
                <a:lnTo>
                  <a:pt x="0" y="2905374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b="1" dirty="0"/>
              <a:t>   </a:t>
            </a:r>
            <a:r>
              <a:rPr lang="ru-RU" sz="2400" b="1" dirty="0"/>
              <a:t>Районный бюджет</a:t>
            </a:r>
            <a:endParaRPr lang="ru-RU" sz="2400" dirty="0"/>
          </a:p>
        </p:txBody>
      </p:sp>
      <p:sp>
        <p:nvSpPr>
          <p:cNvPr id="18" name="object 18"/>
          <p:cNvSpPr/>
          <p:nvPr/>
        </p:nvSpPr>
        <p:spPr>
          <a:xfrm>
            <a:off x="4501133" y="3012400"/>
            <a:ext cx="3153157" cy="3376970"/>
          </a:xfrm>
          <a:custGeom>
            <a:avLst/>
            <a:gdLst/>
            <a:ahLst/>
            <a:cxnLst/>
            <a:rect l="l" t="t" r="r" b="b"/>
            <a:pathLst>
              <a:path w="3896359" h="3737610">
                <a:moveTo>
                  <a:pt x="0" y="3737366"/>
                </a:moveTo>
                <a:lnTo>
                  <a:pt x="3895862" y="3737366"/>
                </a:lnTo>
                <a:lnTo>
                  <a:pt x="3895862" y="0"/>
                </a:lnTo>
                <a:lnTo>
                  <a:pt x="0" y="0"/>
                </a:lnTo>
                <a:lnTo>
                  <a:pt x="0" y="3737366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ru-RU" sz="2000" b="1" dirty="0"/>
              <a:t> </a:t>
            </a:r>
            <a:r>
              <a:rPr lang="ru-RU" sz="2000" b="1" u="sng" dirty="0"/>
              <a:t>Бюджеты сельсоветов:</a:t>
            </a:r>
            <a:endParaRPr lang="ru-RU" sz="2000" u="sng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Василёво-Майданский</a:t>
            </a:r>
            <a:r>
              <a:rPr lang="ru-RU" sz="2000" b="1" dirty="0"/>
              <a:t> </a:t>
            </a:r>
            <a:endParaRPr lang="ru-RU" sz="2000" dirty="0"/>
          </a:p>
          <a:p>
            <a:r>
              <a:rPr lang="ru-RU" sz="2000" b="1" dirty="0"/>
              <a:t>  Василевский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Кочкуровский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Маресевский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Наруксовский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Пеля</a:t>
            </a:r>
            <a:r>
              <a:rPr lang="ru-RU" sz="2000" b="1" dirty="0"/>
              <a:t>-Хованский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Починковский</a:t>
            </a:r>
            <a:r>
              <a:rPr lang="ru-RU" sz="2000" b="1" dirty="0"/>
              <a:t> 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Ризоватовский</a:t>
            </a:r>
            <a:endParaRPr lang="ru-RU" sz="2000" dirty="0"/>
          </a:p>
          <a:p>
            <a:r>
              <a:rPr lang="ru-RU" sz="2000" b="1" dirty="0"/>
              <a:t>  </a:t>
            </a:r>
            <a:r>
              <a:rPr lang="ru-RU" sz="2000" b="1" dirty="0" err="1"/>
              <a:t>Ужовский</a:t>
            </a: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29" name="object 29"/>
          <p:cNvSpPr/>
          <p:nvPr/>
        </p:nvSpPr>
        <p:spPr>
          <a:xfrm>
            <a:off x="8305800" y="6400800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69"/>
                </a:moveTo>
                <a:lnTo>
                  <a:pt x="18337" y="98807"/>
                </a:lnTo>
                <a:lnTo>
                  <a:pt x="53887" y="68370"/>
                </a:lnTo>
                <a:lnTo>
                  <a:pt x="105338" y="42315"/>
                </a:lnTo>
                <a:lnTo>
                  <a:pt x="147237" y="27875"/>
                </a:lnTo>
                <a:lnTo>
                  <a:pt x="194348" y="16126"/>
                </a:lnTo>
                <a:lnTo>
                  <a:pt x="245931" y="7365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3"/>
                </a:lnTo>
                <a:lnTo>
                  <a:pt x="548998" y="21645"/>
                </a:lnTo>
                <a:lnTo>
                  <a:pt x="593608" y="34777"/>
                </a:lnTo>
                <a:lnTo>
                  <a:pt x="632628" y="50451"/>
                </a:lnTo>
                <a:lnTo>
                  <a:pt x="679061" y="78078"/>
                </a:lnTo>
                <a:lnTo>
                  <a:pt x="708753" y="109752"/>
                </a:lnTo>
                <a:lnTo>
                  <a:pt x="719206" y="144469"/>
                </a:lnTo>
                <a:lnTo>
                  <a:pt x="718013" y="156315"/>
                </a:lnTo>
                <a:lnTo>
                  <a:pt x="690942" y="200694"/>
                </a:lnTo>
                <a:lnTo>
                  <a:pt x="649812" y="229779"/>
                </a:lnTo>
                <a:lnTo>
                  <a:pt x="613863" y="246612"/>
                </a:lnTo>
                <a:lnTo>
                  <a:pt x="571955" y="261052"/>
                </a:lnTo>
                <a:lnTo>
                  <a:pt x="524828" y="272801"/>
                </a:lnTo>
                <a:lnTo>
                  <a:pt x="473224" y="281561"/>
                </a:lnTo>
                <a:lnTo>
                  <a:pt x="417881" y="287036"/>
                </a:lnTo>
                <a:lnTo>
                  <a:pt x="359542" y="288927"/>
                </a:lnTo>
                <a:lnTo>
                  <a:pt x="330065" y="288448"/>
                </a:lnTo>
                <a:lnTo>
                  <a:pt x="273167" y="284728"/>
                </a:lnTo>
                <a:lnTo>
                  <a:pt x="219627" y="277573"/>
                </a:lnTo>
                <a:lnTo>
                  <a:pt x="170187" y="267281"/>
                </a:lnTo>
                <a:lnTo>
                  <a:pt x="125590" y="254150"/>
                </a:lnTo>
                <a:lnTo>
                  <a:pt x="86576" y="238476"/>
                </a:lnTo>
                <a:lnTo>
                  <a:pt x="40147" y="210851"/>
                </a:lnTo>
                <a:lnTo>
                  <a:pt x="10454" y="179180"/>
                </a:lnTo>
                <a:lnTo>
                  <a:pt x="0" y="144469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034539" y="2321620"/>
            <a:ext cx="496953" cy="703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334001" y="2308417"/>
            <a:ext cx="496060" cy="703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562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489" y="2792852"/>
            <a:ext cx="1421911" cy="2541148"/>
          </a:xfrm>
          <a:custGeom>
            <a:avLst/>
            <a:gdLst/>
            <a:ahLst/>
            <a:cxnLst/>
            <a:rect l="l" t="t" r="r" b="b"/>
            <a:pathLst>
              <a:path w="2254885" h="2934970">
                <a:moveTo>
                  <a:pt x="2141552" y="0"/>
                </a:moveTo>
                <a:lnTo>
                  <a:pt x="104535" y="292"/>
                </a:lnTo>
                <a:lnTo>
                  <a:pt x="63551" y="11257"/>
                </a:lnTo>
                <a:lnTo>
                  <a:pt x="30356" y="35763"/>
                </a:lnTo>
                <a:lnTo>
                  <a:pt x="8117" y="70655"/>
                </a:lnTo>
                <a:lnTo>
                  <a:pt x="0" y="112775"/>
                </a:lnTo>
                <a:lnTo>
                  <a:pt x="289" y="2830049"/>
                </a:lnTo>
                <a:lnTo>
                  <a:pt x="11245" y="2871049"/>
                </a:lnTo>
                <a:lnTo>
                  <a:pt x="35749" y="2904259"/>
                </a:lnTo>
                <a:lnTo>
                  <a:pt x="70628" y="2926511"/>
                </a:lnTo>
                <a:lnTo>
                  <a:pt x="112715" y="2934632"/>
                </a:lnTo>
                <a:lnTo>
                  <a:pt x="2149733" y="2934340"/>
                </a:lnTo>
                <a:lnTo>
                  <a:pt x="2190723" y="2923371"/>
                </a:lnTo>
                <a:lnTo>
                  <a:pt x="2223939" y="2898865"/>
                </a:lnTo>
                <a:lnTo>
                  <a:pt x="2246200" y="2863990"/>
                </a:lnTo>
                <a:lnTo>
                  <a:pt x="2254328" y="2821914"/>
                </a:lnTo>
                <a:lnTo>
                  <a:pt x="2254032" y="104537"/>
                </a:lnTo>
                <a:lnTo>
                  <a:pt x="2243039" y="63533"/>
                </a:lnTo>
                <a:lnTo>
                  <a:pt x="2218509" y="30339"/>
                </a:lnTo>
                <a:lnTo>
                  <a:pt x="2183621" y="8110"/>
                </a:lnTo>
                <a:lnTo>
                  <a:pt x="214155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послании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0" y="2667000"/>
            <a:ext cx="1219201" cy="2667000"/>
          </a:xfrm>
          <a:custGeom>
            <a:avLst/>
            <a:gdLst/>
            <a:ahLst/>
            <a:cxnLst/>
            <a:rect l="l" t="t" r="r" b="b"/>
            <a:pathLst>
              <a:path w="1983104" h="2729229">
                <a:moveTo>
                  <a:pt x="1883916" y="0"/>
                </a:moveTo>
                <a:lnTo>
                  <a:pt x="98623" y="1"/>
                </a:lnTo>
                <a:lnTo>
                  <a:pt x="57044" y="9365"/>
                </a:lnTo>
                <a:lnTo>
                  <a:pt x="24189" y="34236"/>
                </a:lnTo>
                <a:lnTo>
                  <a:pt x="4175" y="70532"/>
                </a:lnTo>
                <a:lnTo>
                  <a:pt x="0" y="99059"/>
                </a:lnTo>
                <a:lnTo>
                  <a:pt x="1" y="2630360"/>
                </a:lnTo>
                <a:lnTo>
                  <a:pt x="9391" y="2671915"/>
                </a:lnTo>
                <a:lnTo>
                  <a:pt x="34315" y="2704719"/>
                </a:lnTo>
                <a:lnTo>
                  <a:pt x="70655" y="2724689"/>
                </a:lnTo>
                <a:lnTo>
                  <a:pt x="99191" y="2728853"/>
                </a:lnTo>
                <a:lnTo>
                  <a:pt x="1884476" y="2728851"/>
                </a:lnTo>
                <a:lnTo>
                  <a:pt x="1926060" y="2719488"/>
                </a:lnTo>
                <a:lnTo>
                  <a:pt x="1958914" y="2694615"/>
                </a:lnTo>
                <a:lnTo>
                  <a:pt x="1978924" y="2658318"/>
                </a:lnTo>
                <a:lnTo>
                  <a:pt x="1983098" y="2629793"/>
                </a:lnTo>
                <a:lnTo>
                  <a:pt x="1983097" y="98500"/>
                </a:lnTo>
                <a:lnTo>
                  <a:pt x="1973712" y="56938"/>
                </a:lnTo>
                <a:lnTo>
                  <a:pt x="1948795" y="24132"/>
                </a:lnTo>
                <a:lnTo>
                  <a:pt x="1912456" y="4163"/>
                </a:lnTo>
                <a:lnTo>
                  <a:pt x="1883916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Починковского муниципального района Нижегородской области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2133601" y="3657600"/>
            <a:ext cx="76200" cy="353060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1" y="3581401"/>
            <a:ext cx="304800" cy="457199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2819400"/>
            <a:ext cx="2209800" cy="2667000"/>
          </a:xfrm>
          <a:custGeom>
            <a:avLst/>
            <a:gdLst/>
            <a:ahLst/>
            <a:cxnLst/>
            <a:rect l="l" t="t" r="r" b="b"/>
            <a:pathLst>
              <a:path w="1881504" h="2580004">
                <a:moveTo>
                  <a:pt x="1786889" y="0"/>
                </a:moveTo>
                <a:lnTo>
                  <a:pt x="87154" y="253"/>
                </a:lnTo>
                <a:lnTo>
                  <a:pt x="46856" y="12692"/>
                </a:lnTo>
                <a:lnTo>
                  <a:pt x="16655" y="40582"/>
                </a:lnTo>
                <a:lnTo>
                  <a:pt x="1125" y="79390"/>
                </a:lnTo>
                <a:lnTo>
                  <a:pt x="0" y="93969"/>
                </a:lnTo>
                <a:lnTo>
                  <a:pt x="262" y="2492719"/>
                </a:lnTo>
                <a:lnTo>
                  <a:pt x="12767" y="2532971"/>
                </a:lnTo>
                <a:lnTo>
                  <a:pt x="40718" y="2563126"/>
                </a:lnTo>
                <a:lnTo>
                  <a:pt x="79549" y="2578627"/>
                </a:lnTo>
                <a:lnTo>
                  <a:pt x="94122" y="2579750"/>
                </a:lnTo>
                <a:lnTo>
                  <a:pt x="1793853" y="2579495"/>
                </a:lnTo>
                <a:lnTo>
                  <a:pt x="1834077" y="2567020"/>
                </a:lnTo>
                <a:lnTo>
                  <a:pt x="1864244" y="2539076"/>
                </a:lnTo>
                <a:lnTo>
                  <a:pt x="1879764" y="2500227"/>
                </a:lnTo>
                <a:lnTo>
                  <a:pt x="1880890" y="2485643"/>
                </a:lnTo>
                <a:lnTo>
                  <a:pt x="1880642" y="87097"/>
                </a:lnTo>
                <a:lnTo>
                  <a:pt x="1868194" y="46797"/>
                </a:lnTo>
                <a:lnTo>
                  <a:pt x="1840263" y="16625"/>
                </a:lnTo>
                <a:lnTo>
                  <a:pt x="1801450" y="1123"/>
                </a:lnTo>
                <a:lnTo>
                  <a:pt x="178688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в Починковском муниципальном районе Нижегородской области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6172200" y="2971800"/>
            <a:ext cx="1905000" cy="2524125"/>
          </a:xfrm>
          <a:custGeom>
            <a:avLst/>
            <a:gdLst/>
            <a:ahLst/>
            <a:cxnLst/>
            <a:rect l="l" t="t" r="r" b="b"/>
            <a:pathLst>
              <a:path w="1946909" h="2524125">
                <a:moveTo>
                  <a:pt x="1849099" y="0"/>
                </a:moveTo>
                <a:lnTo>
                  <a:pt x="85077" y="756"/>
                </a:lnTo>
                <a:lnTo>
                  <a:pt x="45551" y="14876"/>
                </a:lnTo>
                <a:lnTo>
                  <a:pt x="16135" y="43608"/>
                </a:lnTo>
                <a:lnTo>
                  <a:pt x="1087" y="82696"/>
                </a:lnTo>
                <a:lnTo>
                  <a:pt x="0" y="97292"/>
                </a:lnTo>
                <a:lnTo>
                  <a:pt x="755" y="2438900"/>
                </a:lnTo>
                <a:lnTo>
                  <a:pt x="14874" y="2478438"/>
                </a:lnTo>
                <a:lnTo>
                  <a:pt x="43599" y="2507863"/>
                </a:lnTo>
                <a:lnTo>
                  <a:pt x="82673" y="2522915"/>
                </a:lnTo>
                <a:lnTo>
                  <a:pt x="97261" y="2524003"/>
                </a:lnTo>
                <a:lnTo>
                  <a:pt x="1861401" y="2523233"/>
                </a:lnTo>
                <a:lnTo>
                  <a:pt x="1900929" y="2509085"/>
                </a:lnTo>
                <a:lnTo>
                  <a:pt x="1930362" y="2480357"/>
                </a:lnTo>
                <a:lnTo>
                  <a:pt x="1945425" y="2441298"/>
                </a:lnTo>
                <a:lnTo>
                  <a:pt x="1946513" y="2426716"/>
                </a:lnTo>
                <a:lnTo>
                  <a:pt x="1945741" y="84988"/>
                </a:lnTo>
                <a:lnTo>
                  <a:pt x="1931561" y="45495"/>
                </a:lnTo>
                <a:lnTo>
                  <a:pt x="1902784" y="16113"/>
                </a:lnTo>
                <a:lnTo>
                  <a:pt x="1863687" y="1085"/>
                </a:lnTo>
                <a:lnTo>
                  <a:pt x="184909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 Починковского муниципального района Нижегородской области</a:t>
            </a:r>
          </a:p>
        </p:txBody>
      </p:sp>
      <p:sp>
        <p:nvSpPr>
          <p:cNvPr id="14" name="object 14"/>
          <p:cNvSpPr/>
          <p:nvPr/>
        </p:nvSpPr>
        <p:spPr>
          <a:xfrm>
            <a:off x="3581400" y="38100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3810000"/>
            <a:ext cx="300355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218578"/>
            <a:ext cx="8452103" cy="6061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проект районного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836" y="562621"/>
            <a:ext cx="6553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001" y="1061246"/>
            <a:ext cx="78486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399">
            <a:solidFill>
              <a:srgbClr val="385D8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районного бюджета составляется и утверждается на 3 года и основывается на: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9600" y="64008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0"/>
                </a:lnTo>
                <a:lnTo>
                  <a:pt x="245919" y="7363"/>
                </a:lnTo>
                <a:lnTo>
                  <a:pt x="194335" y="16121"/>
                </a:lnTo>
                <a:lnTo>
                  <a:pt x="147224" y="27867"/>
                </a:lnTo>
                <a:lnTo>
                  <a:pt x="105327" y="42304"/>
                </a:lnTo>
                <a:lnTo>
                  <a:pt x="69386" y="59136"/>
                </a:lnTo>
                <a:lnTo>
                  <a:pt x="28262" y="88221"/>
                </a:lnTo>
                <a:lnTo>
                  <a:pt x="4707" y="121021"/>
                </a:lnTo>
                <a:lnTo>
                  <a:pt x="0" y="144457"/>
                </a:lnTo>
                <a:lnTo>
                  <a:pt x="1192" y="156305"/>
                </a:lnTo>
                <a:lnTo>
                  <a:pt x="28262" y="200687"/>
                </a:lnTo>
                <a:lnTo>
                  <a:pt x="69386" y="229773"/>
                </a:lnTo>
                <a:lnTo>
                  <a:pt x="105327" y="246605"/>
                </a:lnTo>
                <a:lnTo>
                  <a:pt x="147224" y="261044"/>
                </a:lnTo>
                <a:lnTo>
                  <a:pt x="194335" y="272792"/>
                </a:lnTo>
                <a:lnTo>
                  <a:pt x="245919" y="281551"/>
                </a:lnTo>
                <a:lnTo>
                  <a:pt x="301235" y="287025"/>
                </a:lnTo>
                <a:lnTo>
                  <a:pt x="359542" y="288915"/>
                </a:lnTo>
                <a:lnTo>
                  <a:pt x="389036" y="288437"/>
                </a:lnTo>
                <a:lnTo>
                  <a:pt x="445963" y="284717"/>
                </a:lnTo>
                <a:lnTo>
                  <a:pt x="499527" y="277563"/>
                </a:lnTo>
                <a:lnTo>
                  <a:pt x="548984" y="267273"/>
                </a:lnTo>
                <a:lnTo>
                  <a:pt x="593595" y="254142"/>
                </a:lnTo>
                <a:lnTo>
                  <a:pt x="632618" y="238470"/>
                </a:lnTo>
                <a:lnTo>
                  <a:pt x="679055" y="210845"/>
                </a:lnTo>
                <a:lnTo>
                  <a:pt x="708751" y="179173"/>
                </a:lnTo>
                <a:lnTo>
                  <a:pt x="719206" y="144457"/>
                </a:lnTo>
                <a:lnTo>
                  <a:pt x="718013" y="132607"/>
                </a:lnTo>
                <a:lnTo>
                  <a:pt x="690937" y="88221"/>
                </a:lnTo>
                <a:lnTo>
                  <a:pt x="649803" y="59136"/>
                </a:lnTo>
                <a:lnTo>
                  <a:pt x="613851" y="42304"/>
                </a:lnTo>
                <a:lnTo>
                  <a:pt x="571942" y="27867"/>
                </a:lnTo>
                <a:lnTo>
                  <a:pt x="524815" y="16121"/>
                </a:lnTo>
                <a:lnTo>
                  <a:pt x="473212" y="7363"/>
                </a:lnTo>
                <a:lnTo>
                  <a:pt x="417874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0691" y="640909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34" y="98791"/>
                </a:lnTo>
                <a:lnTo>
                  <a:pt x="53880" y="68356"/>
                </a:lnTo>
                <a:lnTo>
                  <a:pt x="105327" y="42304"/>
                </a:lnTo>
                <a:lnTo>
                  <a:pt x="147224" y="27867"/>
                </a:lnTo>
                <a:lnTo>
                  <a:pt x="194335" y="16121"/>
                </a:lnTo>
                <a:lnTo>
                  <a:pt x="245919" y="7363"/>
                </a:lnTo>
                <a:lnTo>
                  <a:pt x="301235" y="1890"/>
                </a:lnTo>
                <a:lnTo>
                  <a:pt x="359542" y="0"/>
                </a:lnTo>
                <a:lnTo>
                  <a:pt x="389036" y="478"/>
                </a:lnTo>
                <a:lnTo>
                  <a:pt x="445963" y="4197"/>
                </a:lnTo>
                <a:lnTo>
                  <a:pt x="499527" y="11349"/>
                </a:lnTo>
                <a:lnTo>
                  <a:pt x="548984" y="21639"/>
                </a:lnTo>
                <a:lnTo>
                  <a:pt x="593595" y="34768"/>
                </a:lnTo>
                <a:lnTo>
                  <a:pt x="632618" y="50439"/>
                </a:lnTo>
                <a:lnTo>
                  <a:pt x="679055" y="78064"/>
                </a:lnTo>
                <a:lnTo>
                  <a:pt x="708751" y="109737"/>
                </a:lnTo>
                <a:lnTo>
                  <a:pt x="719206" y="144457"/>
                </a:lnTo>
                <a:lnTo>
                  <a:pt x="718013" y="156305"/>
                </a:lnTo>
                <a:lnTo>
                  <a:pt x="690937" y="200687"/>
                </a:lnTo>
                <a:lnTo>
                  <a:pt x="649803" y="229773"/>
                </a:lnTo>
                <a:lnTo>
                  <a:pt x="613851" y="246605"/>
                </a:lnTo>
                <a:lnTo>
                  <a:pt x="571942" y="261044"/>
                </a:lnTo>
                <a:lnTo>
                  <a:pt x="524815" y="272792"/>
                </a:lnTo>
                <a:lnTo>
                  <a:pt x="473212" y="281551"/>
                </a:lnTo>
                <a:lnTo>
                  <a:pt x="417874" y="287025"/>
                </a:lnTo>
                <a:lnTo>
                  <a:pt x="359542" y="288915"/>
                </a:lnTo>
                <a:lnTo>
                  <a:pt x="330061" y="288437"/>
                </a:lnTo>
                <a:lnTo>
                  <a:pt x="273157" y="284717"/>
                </a:lnTo>
                <a:lnTo>
                  <a:pt x="219614" y="277563"/>
                </a:lnTo>
                <a:lnTo>
                  <a:pt x="170174" y="267273"/>
                </a:lnTo>
                <a:lnTo>
                  <a:pt x="125577" y="254142"/>
                </a:lnTo>
                <a:lnTo>
                  <a:pt x="86566" y="238470"/>
                </a:lnTo>
                <a:lnTo>
                  <a:pt x="40141" y="210845"/>
                </a:lnTo>
                <a:lnTo>
                  <a:pt x="10452" y="179173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1075" y="3017952"/>
            <a:ext cx="13671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5943600" y="39624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advTm="2719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6741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составление районного бюджета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659" y="631853"/>
            <a:ext cx="795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3"/>
                </a:lnTo>
                <a:lnTo>
                  <a:pt x="147184" y="27870"/>
                </a:lnTo>
                <a:lnTo>
                  <a:pt x="105293" y="42309"/>
                </a:lnTo>
                <a:lnTo>
                  <a:pt x="69359" y="59141"/>
                </a:lnTo>
                <a:lnTo>
                  <a:pt x="28249" y="88226"/>
                </a:lnTo>
                <a:lnTo>
                  <a:pt x="4704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9" y="200687"/>
                </a:lnTo>
                <a:lnTo>
                  <a:pt x="69359" y="229773"/>
                </a:lnTo>
                <a:lnTo>
                  <a:pt x="105293" y="246605"/>
                </a:lnTo>
                <a:lnTo>
                  <a:pt x="147184" y="261044"/>
                </a:lnTo>
                <a:lnTo>
                  <a:pt x="194294" y="272791"/>
                </a:lnTo>
                <a:lnTo>
                  <a:pt x="245884" y="281551"/>
                </a:lnTo>
                <a:lnTo>
                  <a:pt x="301213" y="287024"/>
                </a:lnTo>
                <a:lnTo>
                  <a:pt x="359542" y="288915"/>
                </a:lnTo>
                <a:lnTo>
                  <a:pt x="389022" y="288436"/>
                </a:lnTo>
                <a:lnTo>
                  <a:pt x="445926" y="284717"/>
                </a:lnTo>
                <a:lnTo>
                  <a:pt x="499469" y="277563"/>
                </a:lnTo>
                <a:lnTo>
                  <a:pt x="548909" y="267272"/>
                </a:lnTo>
                <a:lnTo>
                  <a:pt x="593506" y="254142"/>
                </a:lnTo>
                <a:lnTo>
                  <a:pt x="632518" y="238469"/>
                </a:lnTo>
                <a:lnTo>
                  <a:pt x="678942" y="210844"/>
                </a:lnTo>
                <a:lnTo>
                  <a:pt x="708631" y="179172"/>
                </a:lnTo>
                <a:lnTo>
                  <a:pt x="719084" y="144457"/>
                </a:lnTo>
                <a:lnTo>
                  <a:pt x="717891" y="132609"/>
                </a:lnTo>
                <a:lnTo>
                  <a:pt x="690822" y="88226"/>
                </a:lnTo>
                <a:lnTo>
                  <a:pt x="649698" y="59141"/>
                </a:lnTo>
                <a:lnTo>
                  <a:pt x="613756" y="42309"/>
                </a:lnTo>
                <a:lnTo>
                  <a:pt x="571859" y="27870"/>
                </a:lnTo>
                <a:lnTo>
                  <a:pt x="524748" y="16123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6" y="98796"/>
                </a:lnTo>
                <a:lnTo>
                  <a:pt x="53858" y="68361"/>
                </a:lnTo>
                <a:lnTo>
                  <a:pt x="105293" y="42309"/>
                </a:lnTo>
                <a:lnTo>
                  <a:pt x="147184" y="27870"/>
                </a:lnTo>
                <a:lnTo>
                  <a:pt x="194294" y="16123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1"/>
                </a:lnTo>
                <a:lnTo>
                  <a:pt x="548909" y="21642"/>
                </a:lnTo>
                <a:lnTo>
                  <a:pt x="593506" y="34772"/>
                </a:lnTo>
                <a:lnTo>
                  <a:pt x="632518" y="50444"/>
                </a:lnTo>
                <a:lnTo>
                  <a:pt x="678942" y="78069"/>
                </a:lnTo>
                <a:lnTo>
                  <a:pt x="708631" y="109741"/>
                </a:lnTo>
                <a:lnTo>
                  <a:pt x="719084" y="144457"/>
                </a:lnTo>
                <a:lnTo>
                  <a:pt x="717891" y="156305"/>
                </a:lnTo>
                <a:lnTo>
                  <a:pt x="690822" y="200687"/>
                </a:lnTo>
                <a:lnTo>
                  <a:pt x="649698" y="229773"/>
                </a:lnTo>
                <a:lnTo>
                  <a:pt x="613756" y="246605"/>
                </a:lnTo>
                <a:lnTo>
                  <a:pt x="571859" y="261044"/>
                </a:lnTo>
                <a:lnTo>
                  <a:pt x="524748" y="272791"/>
                </a:lnTo>
                <a:lnTo>
                  <a:pt x="473164" y="281551"/>
                </a:lnTo>
                <a:lnTo>
                  <a:pt x="417848" y="287024"/>
                </a:lnTo>
                <a:lnTo>
                  <a:pt x="359542" y="288915"/>
                </a:lnTo>
                <a:lnTo>
                  <a:pt x="330048" y="288436"/>
                </a:lnTo>
                <a:lnTo>
                  <a:pt x="273127" y="284717"/>
                </a:lnTo>
                <a:lnTo>
                  <a:pt x="219576" y="277563"/>
                </a:lnTo>
                <a:lnTo>
                  <a:pt x="170133" y="267272"/>
                </a:lnTo>
                <a:lnTo>
                  <a:pt x="125540" y="254142"/>
                </a:lnTo>
                <a:lnTo>
                  <a:pt x="86535" y="238469"/>
                </a:lnTo>
                <a:lnTo>
                  <a:pt x="40124" y="210844"/>
                </a:lnTo>
                <a:lnTo>
                  <a:pt x="10447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6403848"/>
            <a:ext cx="374903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0014" y="6504630"/>
            <a:ext cx="171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2080"/>
              </p:ext>
            </p:extLst>
          </p:nvPr>
        </p:nvGraphicFramePr>
        <p:xfrm>
          <a:off x="457200" y="1371601"/>
          <a:ext cx="8417557" cy="4953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236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80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Сентябрь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основных направлений бюджетной и налоговой политики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на плановый период.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65087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основных показателей прогноза социально-экономического развития района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 – 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отраслевых органов исполнительной власти по подготовке обоснований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ных ассигнований и бюджетных заявок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основных параметров бюджета на очередной год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79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проекта районного бюджета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5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Починковского муниципального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76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Ноябрь-Декабрь</a:t>
                      </a:r>
                    </a:p>
                    <a:p>
                      <a:pPr marL="4064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комиссией по бюджетной и налоговой политике, социально-экономического развития района Земского собрания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Декабрь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1493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 проекта бюджета на заседании Земского собрания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3796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88620"/>
            <a:ext cx="8458200" cy="96926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44" y="400811"/>
            <a:ext cx="7918704" cy="94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99" y="216938"/>
            <a:ext cx="8689855" cy="912134"/>
          </a:xfrm>
          <a:prstGeom prst="rect">
            <a:avLst/>
          </a:prstGeom>
        </p:spPr>
        <p:txBody>
          <a:bodyPr vert="horz" wrap="square" lIns="0" tIns="476593" rIns="0" bIns="0" rtlCol="0">
            <a:spAutoFit/>
          </a:bodyPr>
          <a:lstStyle/>
          <a:p>
            <a:pPr marL="1014094">
              <a:lnSpc>
                <a:spcPct val="100000"/>
              </a:lnSpc>
            </a:pPr>
            <a:r>
              <a:rPr lang="ru-RU" sz="2800" b="1" spc="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 бюджета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607" y="2348849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4348"/>
                </a:lnTo>
              </a:path>
            </a:pathLst>
          </a:custGeom>
          <a:ln w="1587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0971" y="1407371"/>
            <a:ext cx="80580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1640" marR="5080" indent="-2949575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Доходы бюджета  - безвозмездные и безвозвратные поступления денежных средств в бюджет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593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5" h="4315460">
                <a:moveTo>
                  <a:pt x="2447711" y="0"/>
                </a:moveTo>
                <a:lnTo>
                  <a:pt x="271951" y="0"/>
                </a:lnTo>
                <a:lnTo>
                  <a:pt x="249647" y="900"/>
                </a:lnTo>
                <a:lnTo>
                  <a:pt x="206598" y="7897"/>
                </a:lnTo>
                <a:lnTo>
                  <a:pt x="166095" y="21354"/>
                </a:lnTo>
                <a:lnTo>
                  <a:pt x="128698" y="40715"/>
                </a:lnTo>
                <a:lnTo>
                  <a:pt x="94967" y="65420"/>
                </a:lnTo>
                <a:lnTo>
                  <a:pt x="65463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3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70" y="4204023"/>
                </a:lnTo>
                <a:lnTo>
                  <a:pt x="79652" y="4235715"/>
                </a:lnTo>
                <a:lnTo>
                  <a:pt x="111339" y="4262900"/>
                </a:lnTo>
                <a:lnTo>
                  <a:pt x="146973" y="4285019"/>
                </a:lnTo>
                <a:lnTo>
                  <a:pt x="185993" y="4301512"/>
                </a:lnTo>
                <a:lnTo>
                  <a:pt x="227839" y="4311819"/>
                </a:lnTo>
                <a:lnTo>
                  <a:pt x="271951" y="4315379"/>
                </a:lnTo>
                <a:lnTo>
                  <a:pt x="2447711" y="4315379"/>
                </a:lnTo>
                <a:lnTo>
                  <a:pt x="2491800" y="4311819"/>
                </a:lnTo>
                <a:lnTo>
                  <a:pt x="2533629" y="4301512"/>
                </a:lnTo>
                <a:lnTo>
                  <a:pt x="2572638" y="4285019"/>
                </a:lnTo>
                <a:lnTo>
                  <a:pt x="2608266" y="4262900"/>
                </a:lnTo>
                <a:lnTo>
                  <a:pt x="2639952" y="4235715"/>
                </a:lnTo>
                <a:lnTo>
                  <a:pt x="2667134" y="4204023"/>
                </a:lnTo>
                <a:lnTo>
                  <a:pt x="2689253" y="4168386"/>
                </a:lnTo>
                <a:lnTo>
                  <a:pt x="2705746" y="4129364"/>
                </a:lnTo>
                <a:lnTo>
                  <a:pt x="2716054" y="4087516"/>
                </a:lnTo>
                <a:lnTo>
                  <a:pt x="2719614" y="4043403"/>
                </a:lnTo>
                <a:lnTo>
                  <a:pt x="2719614" y="271881"/>
                </a:lnTo>
                <a:lnTo>
                  <a:pt x="2716054" y="227761"/>
                </a:lnTo>
                <a:lnTo>
                  <a:pt x="2705746" y="185915"/>
                </a:lnTo>
                <a:lnTo>
                  <a:pt x="2689253" y="146901"/>
                </a:lnTo>
                <a:lnTo>
                  <a:pt x="2667134" y="111277"/>
                </a:lnTo>
                <a:lnTo>
                  <a:pt x="2639952" y="79602"/>
                </a:lnTo>
                <a:lnTo>
                  <a:pt x="2608266" y="52434"/>
                </a:lnTo>
                <a:lnTo>
                  <a:pt x="2572638" y="30331"/>
                </a:lnTo>
                <a:lnTo>
                  <a:pt x="2533629" y="13853"/>
                </a:lnTo>
                <a:lnTo>
                  <a:pt x="2491800" y="3556"/>
                </a:lnTo>
                <a:lnTo>
                  <a:pt x="2447711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971" y="2390211"/>
            <a:ext cx="2488184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Налоговые доходы </a:t>
            </a:r>
          </a:p>
          <a:p>
            <a:pPr marL="12700">
              <a:lnSpc>
                <a:spcPct val="100000"/>
              </a:lnSpc>
            </a:pPr>
            <a:endParaRPr lang="ru-RU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Поступления от уплаты налогов, установленных Налоговым кодексом РФ (налог на доходы физических лиц, единый налог на вменённый доход, единый сельскохозяйственный налог, госпошлина.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180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2033" y="0"/>
                </a:lnTo>
                <a:lnTo>
                  <a:pt x="249723" y="900"/>
                </a:lnTo>
                <a:lnTo>
                  <a:pt x="206662" y="7897"/>
                </a:lnTo>
                <a:lnTo>
                  <a:pt x="166147" y="21354"/>
                </a:lnTo>
                <a:lnTo>
                  <a:pt x="128740" y="40715"/>
                </a:lnTo>
                <a:lnTo>
                  <a:pt x="94998" y="65420"/>
                </a:lnTo>
                <a:lnTo>
                  <a:pt x="65484" y="94911"/>
                </a:lnTo>
                <a:lnTo>
                  <a:pt x="40757" y="128630"/>
                </a:lnTo>
                <a:lnTo>
                  <a:pt x="21378" y="166019"/>
                </a:lnTo>
                <a:lnTo>
                  <a:pt x="7906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60" y="4087516"/>
                </a:lnTo>
                <a:lnTo>
                  <a:pt x="13868" y="4129364"/>
                </a:lnTo>
                <a:lnTo>
                  <a:pt x="30364" y="4168386"/>
                </a:lnTo>
                <a:lnTo>
                  <a:pt x="52488" y="4204023"/>
                </a:lnTo>
                <a:lnTo>
                  <a:pt x="79678" y="4235715"/>
                </a:lnTo>
                <a:lnTo>
                  <a:pt x="111376" y="4262900"/>
                </a:lnTo>
                <a:lnTo>
                  <a:pt x="147020" y="4285019"/>
                </a:lnTo>
                <a:lnTo>
                  <a:pt x="186051" y="4301512"/>
                </a:lnTo>
                <a:lnTo>
                  <a:pt x="227909" y="4311819"/>
                </a:lnTo>
                <a:lnTo>
                  <a:pt x="272033" y="4315379"/>
                </a:lnTo>
                <a:lnTo>
                  <a:pt x="2447665" y="4315379"/>
                </a:lnTo>
                <a:lnTo>
                  <a:pt x="2491790" y="4311819"/>
                </a:lnTo>
                <a:lnTo>
                  <a:pt x="2533647" y="4301512"/>
                </a:lnTo>
                <a:lnTo>
                  <a:pt x="2572679" y="4285019"/>
                </a:lnTo>
                <a:lnTo>
                  <a:pt x="2608323" y="4262900"/>
                </a:lnTo>
                <a:lnTo>
                  <a:pt x="2640021" y="4235715"/>
                </a:lnTo>
                <a:lnTo>
                  <a:pt x="2667211" y="4204023"/>
                </a:lnTo>
                <a:lnTo>
                  <a:pt x="2689335" y="4168386"/>
                </a:lnTo>
                <a:lnTo>
                  <a:pt x="2705830" y="4129364"/>
                </a:lnTo>
                <a:lnTo>
                  <a:pt x="2716139" y="4087516"/>
                </a:lnTo>
                <a:lnTo>
                  <a:pt x="2719699" y="4043403"/>
                </a:lnTo>
                <a:lnTo>
                  <a:pt x="2719699" y="271881"/>
                </a:lnTo>
                <a:lnTo>
                  <a:pt x="2716139" y="227761"/>
                </a:lnTo>
                <a:lnTo>
                  <a:pt x="2705830" y="185915"/>
                </a:lnTo>
                <a:lnTo>
                  <a:pt x="2689335" y="146901"/>
                </a:lnTo>
                <a:lnTo>
                  <a:pt x="2667211" y="111277"/>
                </a:lnTo>
                <a:lnTo>
                  <a:pt x="2640021" y="79602"/>
                </a:lnTo>
                <a:lnTo>
                  <a:pt x="2608323" y="52434"/>
                </a:lnTo>
                <a:lnTo>
                  <a:pt x="2572679" y="30331"/>
                </a:lnTo>
                <a:lnTo>
                  <a:pt x="2533647" y="13853"/>
                </a:lnTo>
                <a:lnTo>
                  <a:pt x="2491790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1791" y="2356044"/>
            <a:ext cx="253437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Неналогов</a:t>
            </a:r>
            <a:r>
              <a:rPr lang="ru-RU" b="1" dirty="0">
                <a:latin typeface="Times New Roman"/>
                <a:cs typeface="Times New Roman"/>
              </a:rPr>
              <a:t>ые</a:t>
            </a:r>
            <a:r>
              <a:rPr lang="ru-RU" sz="1800" b="1" dirty="0">
                <a:latin typeface="Times New Roman"/>
                <a:cs typeface="Times New Roman"/>
              </a:rPr>
              <a:t> доходы </a:t>
            </a:r>
          </a:p>
          <a:p>
            <a:pPr marL="12700">
              <a:lnSpc>
                <a:spcPct val="10000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Times New Roman"/>
                <a:cs typeface="Times New Roman"/>
              </a:rPr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15852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1881" y="0"/>
                </a:lnTo>
                <a:lnTo>
                  <a:pt x="249588" y="900"/>
                </a:lnTo>
                <a:lnTo>
                  <a:pt x="206558" y="7897"/>
                </a:lnTo>
                <a:lnTo>
                  <a:pt x="166070" y="21354"/>
                </a:lnTo>
                <a:lnTo>
                  <a:pt x="128684" y="40715"/>
                </a:lnTo>
                <a:lnTo>
                  <a:pt x="94961" y="65420"/>
                </a:lnTo>
                <a:lnTo>
                  <a:pt x="65460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4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69" y="4204023"/>
                </a:lnTo>
                <a:lnTo>
                  <a:pt x="79648" y="4235715"/>
                </a:lnTo>
                <a:lnTo>
                  <a:pt x="111330" y="4262900"/>
                </a:lnTo>
                <a:lnTo>
                  <a:pt x="146954" y="4285019"/>
                </a:lnTo>
                <a:lnTo>
                  <a:pt x="185962" y="4301512"/>
                </a:lnTo>
                <a:lnTo>
                  <a:pt x="227791" y="4311819"/>
                </a:lnTo>
                <a:lnTo>
                  <a:pt x="271881" y="4315379"/>
                </a:lnTo>
                <a:lnTo>
                  <a:pt x="2447665" y="4315379"/>
                </a:lnTo>
                <a:lnTo>
                  <a:pt x="2491786" y="4311819"/>
                </a:lnTo>
                <a:lnTo>
                  <a:pt x="2533635" y="4301512"/>
                </a:lnTo>
                <a:lnTo>
                  <a:pt x="2572652" y="4285019"/>
                </a:lnTo>
                <a:lnTo>
                  <a:pt x="2608280" y="4262900"/>
                </a:lnTo>
                <a:lnTo>
                  <a:pt x="2639960" y="4235715"/>
                </a:lnTo>
                <a:lnTo>
                  <a:pt x="2667132" y="4204023"/>
                </a:lnTo>
                <a:lnTo>
                  <a:pt x="2689239" y="4168386"/>
                </a:lnTo>
                <a:lnTo>
                  <a:pt x="2705721" y="4129364"/>
                </a:lnTo>
                <a:lnTo>
                  <a:pt x="2716020" y="4087516"/>
                </a:lnTo>
                <a:lnTo>
                  <a:pt x="2719577" y="4043403"/>
                </a:lnTo>
                <a:lnTo>
                  <a:pt x="2719577" y="271881"/>
                </a:lnTo>
                <a:lnTo>
                  <a:pt x="2716020" y="227761"/>
                </a:lnTo>
                <a:lnTo>
                  <a:pt x="2705721" y="185915"/>
                </a:lnTo>
                <a:lnTo>
                  <a:pt x="2689239" y="146901"/>
                </a:lnTo>
                <a:lnTo>
                  <a:pt x="2667132" y="111277"/>
                </a:lnTo>
                <a:lnTo>
                  <a:pt x="2639960" y="79602"/>
                </a:lnTo>
                <a:lnTo>
                  <a:pt x="2608280" y="52434"/>
                </a:lnTo>
                <a:lnTo>
                  <a:pt x="2572652" y="30331"/>
                </a:lnTo>
                <a:lnTo>
                  <a:pt x="2533635" y="13853"/>
                </a:lnTo>
                <a:lnTo>
                  <a:pt x="2491786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00800" y="2215836"/>
            <a:ext cx="2583185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010"/>
              </a:lnSpc>
            </a:pPr>
            <a:r>
              <a:rPr lang="ru-RU" sz="1800" b="1" dirty="0">
                <a:latin typeface="Times New Roman"/>
                <a:cs typeface="Times New Roman"/>
              </a:rPr>
              <a:t>Безвозмездные поступления</a:t>
            </a:r>
          </a:p>
          <a:p>
            <a:pPr marL="3175" algn="ctr">
              <a:lnSpc>
                <a:spcPts val="201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3175">
              <a:lnSpc>
                <a:spcPts val="2010"/>
              </a:lnSpc>
            </a:pPr>
            <a:r>
              <a:rPr lang="ru-RU" sz="1800" dirty="0">
                <a:latin typeface="Times New Roman"/>
                <a:cs typeface="Times New Roman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632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1"/>
                </a:lnTo>
                <a:lnTo>
                  <a:pt x="245919" y="7365"/>
                </a:lnTo>
                <a:lnTo>
                  <a:pt x="194335" y="16126"/>
                </a:lnTo>
                <a:lnTo>
                  <a:pt x="147224" y="27876"/>
                </a:lnTo>
                <a:lnTo>
                  <a:pt x="105327" y="42316"/>
                </a:lnTo>
                <a:lnTo>
                  <a:pt x="69386" y="59151"/>
                </a:lnTo>
                <a:lnTo>
                  <a:pt x="28262" y="88239"/>
                </a:lnTo>
                <a:lnTo>
                  <a:pt x="4707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2" y="200696"/>
                </a:lnTo>
                <a:lnTo>
                  <a:pt x="69386" y="229781"/>
                </a:lnTo>
                <a:lnTo>
                  <a:pt x="105327" y="246614"/>
                </a:lnTo>
                <a:lnTo>
                  <a:pt x="147224" y="261053"/>
                </a:lnTo>
                <a:lnTo>
                  <a:pt x="194335" y="272802"/>
                </a:lnTo>
                <a:lnTo>
                  <a:pt x="245919" y="281563"/>
                </a:lnTo>
                <a:lnTo>
                  <a:pt x="301235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1"/>
                </a:lnTo>
                <a:lnTo>
                  <a:pt x="632628" y="238478"/>
                </a:lnTo>
                <a:lnTo>
                  <a:pt x="679061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2" y="88239"/>
                </a:lnTo>
                <a:lnTo>
                  <a:pt x="649812" y="59151"/>
                </a:lnTo>
                <a:lnTo>
                  <a:pt x="613863" y="42316"/>
                </a:lnTo>
                <a:lnTo>
                  <a:pt x="571955" y="27876"/>
                </a:lnTo>
                <a:lnTo>
                  <a:pt x="524828" y="16126"/>
                </a:lnTo>
                <a:lnTo>
                  <a:pt x="473224" y="7365"/>
                </a:lnTo>
                <a:lnTo>
                  <a:pt x="417881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019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4" y="98809"/>
                </a:lnTo>
                <a:lnTo>
                  <a:pt x="53880" y="68372"/>
                </a:lnTo>
                <a:lnTo>
                  <a:pt x="105327" y="42316"/>
                </a:lnTo>
                <a:lnTo>
                  <a:pt x="147224" y="27876"/>
                </a:lnTo>
                <a:lnTo>
                  <a:pt x="194335" y="16126"/>
                </a:lnTo>
                <a:lnTo>
                  <a:pt x="245919" y="7365"/>
                </a:lnTo>
                <a:lnTo>
                  <a:pt x="301235" y="1891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9"/>
                </a:lnTo>
                <a:lnTo>
                  <a:pt x="499540" y="11354"/>
                </a:lnTo>
                <a:lnTo>
                  <a:pt x="548998" y="21646"/>
                </a:lnTo>
                <a:lnTo>
                  <a:pt x="593608" y="34778"/>
                </a:lnTo>
                <a:lnTo>
                  <a:pt x="632628" y="50453"/>
                </a:lnTo>
                <a:lnTo>
                  <a:pt x="679061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1"/>
                </a:lnTo>
                <a:lnTo>
                  <a:pt x="613863" y="246614"/>
                </a:lnTo>
                <a:lnTo>
                  <a:pt x="571955" y="261053"/>
                </a:lnTo>
                <a:lnTo>
                  <a:pt x="524828" y="272802"/>
                </a:lnTo>
                <a:lnTo>
                  <a:pt x="473224" y="281563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1" y="288450"/>
                </a:lnTo>
                <a:lnTo>
                  <a:pt x="273157" y="284730"/>
                </a:lnTo>
                <a:lnTo>
                  <a:pt x="219614" y="277575"/>
                </a:lnTo>
                <a:lnTo>
                  <a:pt x="170174" y="267283"/>
                </a:lnTo>
                <a:lnTo>
                  <a:pt x="125577" y="254151"/>
                </a:lnTo>
                <a:lnTo>
                  <a:pt x="86566" y="238478"/>
                </a:lnTo>
                <a:lnTo>
                  <a:pt x="40141" y="210853"/>
                </a:lnTo>
                <a:lnTo>
                  <a:pt x="10452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78" y="101244"/>
            <a:ext cx="888492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по основным функциям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26" y="5208542"/>
            <a:ext cx="369332" cy="1492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Общегосударственные расходы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946" y="4716690"/>
            <a:ext cx="1128514" cy="19720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>
                <a:latin typeface="Times New Roman"/>
                <a:cs typeface="Times New Roman"/>
              </a:rPr>
              <a:t>Национальная оборона</a:t>
            </a: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>
                <a:latin typeface="Times New Roman"/>
                <a:cs typeface="Times New Roman"/>
              </a:rPr>
              <a:t>Национальная безопасность и правоохранительная  деятельность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3991" y="4876800"/>
            <a:ext cx="184666" cy="1754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Национальная экономика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5893" y="4716690"/>
            <a:ext cx="369332" cy="19425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err="1">
                <a:latin typeface="Times New Roman"/>
                <a:cs typeface="Times New Roman"/>
              </a:rPr>
              <a:t>Жилищно</a:t>
            </a:r>
            <a:r>
              <a:rPr lang="ru-RU" sz="1200" dirty="0">
                <a:latin typeface="Times New Roman"/>
                <a:cs typeface="Times New Roman"/>
              </a:rPr>
              <a:t> – коммунальное хозяйство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1774" y="5761437"/>
            <a:ext cx="184666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Образование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5149" y="5202126"/>
            <a:ext cx="369332" cy="1447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Культура и кинематография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58200" y="6477000"/>
            <a:ext cx="596265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8058" y="5190858"/>
            <a:ext cx="184666" cy="1440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Социальная политика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8406" y="5070924"/>
            <a:ext cx="369332" cy="1558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Физическая культура и спорт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0010" y="4876801"/>
            <a:ext cx="369332" cy="18001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Средства  массовой информации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8200" y="4876800"/>
            <a:ext cx="369332" cy="14872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spc="-15" dirty="0">
                <a:latin typeface="Times New Roman"/>
                <a:cs typeface="Times New Roman"/>
              </a:rPr>
              <a:t>Межбюджетные трансферты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6312" y="3942856"/>
            <a:ext cx="8629406" cy="62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360122" y="1251143"/>
            <a:ext cx="862940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разделам, по  ведомствам, по   муниципальным программам.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4331" y="3378648"/>
            <a:ext cx="3812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Разделы классификации расходов: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048606" y="5602091"/>
            <a:ext cx="169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Times New Roman"/>
                <a:cs typeface="Times New Roman"/>
              </a:rPr>
              <a:t>Охрана окружающей среды</a:t>
            </a:r>
          </a:p>
        </p:txBody>
      </p:sp>
    </p:spTree>
  </p:cSld>
  <p:clrMapOvr>
    <a:masterClrMapping/>
  </p:clrMapOvr>
  <p:transition advTm="5157">
    <p:wipe dir="r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4996</TotalTime>
  <Words>2261</Words>
  <Application>Microsoft Office PowerPoint</Application>
  <PresentationFormat>Экран (4:3)</PresentationFormat>
  <Paragraphs>538</Paragraphs>
  <Slides>30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Arial Unicode MS</vt:lpstr>
      <vt:lpstr>Calibri</vt:lpstr>
      <vt:lpstr>Cambria</vt:lpstr>
      <vt:lpstr>Tahoma</vt:lpstr>
      <vt:lpstr>Times New Roman</vt:lpstr>
      <vt:lpstr>Trebuchet MS</vt:lpstr>
      <vt:lpstr>Verdana</vt:lpstr>
      <vt:lpstr>Wingdings 3</vt:lpstr>
      <vt:lpstr>Аспект</vt:lpstr>
      <vt:lpstr>Слайд</vt:lpstr>
      <vt:lpstr>Починковского муниципального района</vt:lpstr>
      <vt:lpstr>Что такое «Бюджет для граждан» 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Из чего складываются доходы бюджета</vt:lpstr>
      <vt:lpstr>Презентация PowerPoint</vt:lpstr>
      <vt:lpstr>Что такое программный бюджет </vt:lpstr>
      <vt:lpstr>Какие показатели характеризуют  Починковский муниципальный  район в 2020 году</vt:lpstr>
      <vt:lpstr>Каковы основные направления бюджетной и налоговой  политики Починковского муниципального района  на 2020-2022 годы</vt:lpstr>
      <vt:lpstr>Презентация PowerPoint</vt:lpstr>
      <vt:lpstr>Презентация PowerPoint</vt:lpstr>
      <vt:lpstr>Презентация PowerPoint</vt:lpstr>
      <vt:lpstr> Основные параметры районного бюджета</vt:lpstr>
      <vt:lpstr>Презентация PowerPoint</vt:lpstr>
      <vt:lpstr>         Основные налоговые и неналоговые доходы, поступающие в районный бюджет </vt:lpstr>
      <vt:lpstr>Что особенно повлияло на расходы районного бюджета в 2020 -2022 годах</vt:lpstr>
      <vt:lpstr>Презентация PowerPoint</vt:lpstr>
      <vt:lpstr>Презентация PowerPoint</vt:lpstr>
      <vt:lpstr>Презентация PowerPoint</vt:lpstr>
      <vt:lpstr>Как изменяются расходы по отраслям социальной сферы</vt:lpstr>
      <vt:lpstr>Сколько средств районного бюджета распределено в рамках муниципальных программ Починковского муниципального района Нижегородской области</vt:lpstr>
      <vt:lpstr>Какие наиболее значимые муниципальные программы  действуют в Починковском муниципальном районе</vt:lpstr>
      <vt:lpstr>Презентация PowerPoint</vt:lpstr>
      <vt:lpstr>Презентация PowerPoint</vt:lpstr>
      <vt:lpstr>Презентация PowerPoint</vt:lpstr>
      <vt:lpstr>Динамика муниципального долга Починковского муниципального района за 2020-2022 годы</vt:lpstr>
      <vt:lpstr>       Контактная информация по управлению финансов  администрации Починковского муниципального района  Нижегородской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Машкова О.Н.</cp:lastModifiedBy>
  <cp:revision>558</cp:revision>
  <cp:lastPrinted>2019-11-12T11:58:05Z</cp:lastPrinted>
  <dcterms:created xsi:type="dcterms:W3CDTF">2014-12-08T13:38:05Z</dcterms:created>
  <dcterms:modified xsi:type="dcterms:W3CDTF">2019-12-06T12:26:20Z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LastSaved">
    <vt:filetime>2014-12-08T00:00:00Z</vt:filetime>
  </property>
</Properties>
</file>